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5.jpg" ContentType="image/jpeg"/>
  <Override PartName="/ppt/media/image8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02" r:id="rId5"/>
    <p:sldId id="284" r:id="rId6"/>
    <p:sldId id="285" r:id="rId7"/>
    <p:sldId id="286" r:id="rId8"/>
    <p:sldId id="287" r:id="rId9"/>
    <p:sldId id="289" r:id="rId10"/>
    <p:sldId id="260" r:id="rId11"/>
    <p:sldId id="290" r:id="rId12"/>
    <p:sldId id="293" r:id="rId13"/>
    <p:sldId id="264" r:id="rId14"/>
    <p:sldId id="291" r:id="rId15"/>
    <p:sldId id="292" r:id="rId16"/>
    <p:sldId id="265" r:id="rId17"/>
    <p:sldId id="266" r:id="rId18"/>
    <p:sldId id="294" r:id="rId19"/>
    <p:sldId id="295" r:id="rId20"/>
    <p:sldId id="296" r:id="rId21"/>
    <p:sldId id="272" r:id="rId22"/>
    <p:sldId id="270" r:id="rId23"/>
    <p:sldId id="297" r:id="rId24"/>
    <p:sldId id="273" r:id="rId25"/>
    <p:sldId id="274" r:id="rId26"/>
    <p:sldId id="298" r:id="rId27"/>
    <p:sldId id="299" r:id="rId28"/>
    <p:sldId id="277" r:id="rId29"/>
    <p:sldId id="278" r:id="rId30"/>
    <p:sldId id="279" r:id="rId31"/>
    <p:sldId id="280" r:id="rId32"/>
    <p:sldId id="281" r:id="rId33"/>
    <p:sldId id="282" r:id="rId34"/>
    <p:sldId id="300" r:id="rId35"/>
    <p:sldId id="301" r:id="rId36"/>
    <p:sldId id="303" r:id="rId37"/>
    <p:sldId id="304" r:id="rId38"/>
    <p:sldId id="305" r:id="rId39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>
        <p:scale>
          <a:sx n="75" d="100"/>
          <a:sy n="75" d="100"/>
        </p:scale>
        <p:origin x="56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66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6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66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1459" y="92659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6575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6740" y="377952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6000"/>
                </a:lnTo>
              </a:path>
            </a:pathLst>
          </a:custGeom>
          <a:ln w="36576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15200" y="656158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6764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763761" y="608990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6764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66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1459" y="92659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6575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6740" y="377952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6000"/>
                </a:lnTo>
              </a:path>
            </a:pathLst>
          </a:custGeom>
          <a:ln w="36576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15200" y="656158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16764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763761" y="608990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6764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2804" y="2558300"/>
            <a:ext cx="4398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0066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127" y="1529854"/>
            <a:ext cx="8677745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6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aratteristiche%20prova%20ENG%20V%20primaria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invalsi-areaprove.cineca.it/index.php?get=static&amp;pag=Esempi_-_Inglese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05_Italiano_Fasc_1_STAMPA.pdf" TargetMode="External"/><Relationship Id="rId2" Type="http://schemas.openxmlformats.org/officeDocument/2006/relationships/hyperlink" Target="Guida%20alla%20lettura%20Prova%20di%20Italiano%20classe%20V%20primaria%20-%20Fascicolo%201_2017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05_Matematica_Fasc_1_2017.pdf" TargetMode="External"/><Relationship Id="rId2" Type="http://schemas.openxmlformats.org/officeDocument/2006/relationships/hyperlink" Target="2017-GUIDA-L05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caratteristiche_prove_ita_e_mat_grado_8_cbt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caratteristiche_prove_ita_e_mat_grado_8_cbt.pd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aratteristiche_prova_eng_grado_8_cbt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invalsi-areaprove.cineca.it/index.php?get=static&amp;pag=Esempi_-_Ingles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valsi-areaprove.cineca.it/index.php?get=static&amp;pag=Esempi_-_Prove%20CB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alsi-areaprove.cineca.it/index.php?get=static&amp;pag=Esempi_-_Inglese" TargetMode="External"/><Relationship Id="rId3" Type="http://schemas.openxmlformats.org/officeDocument/2006/relationships/hyperlink" Target="QdR_Matematica_Obbligo_Istruzione.pdf" TargetMode="External"/><Relationship Id="rId7" Type="http://schemas.openxmlformats.org/officeDocument/2006/relationships/hyperlink" Target="https://invalsi-areaprove.cineca.it/index.php??get=static&amp;pag=precedenti_strumenti" TargetMode="External"/><Relationship Id="rId2" Type="http://schemas.openxmlformats.org/officeDocument/2006/relationships/hyperlink" Target="QdR_Italiano_Obbligo_Istruzio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ratteristiche_prova_eng_grado_8_cbt.pdf" TargetMode="External"/><Relationship Id="rId5" Type="http://schemas.openxmlformats.org/officeDocument/2006/relationships/hyperlink" Target="caratteristiche_prove_ita_e_mat_grado_8_cbt.pdf" TargetMode="External"/><Relationship Id="rId4" Type="http://schemas.openxmlformats.org/officeDocument/2006/relationships/hyperlink" Target="Caratteristiche%20prova%20ENG%20V%20primaria.pdf" TargetMode="External"/><Relationship Id="rId9" Type="http://schemas.openxmlformats.org/officeDocument/2006/relationships/hyperlink" Target="https://invalsi-areaprove.cineca.it/index.php?get=static&amp;pag=Esempi_-_Prove%20CBT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02_italiano_Fasc_1_2017.pdf" TargetMode="External"/><Relationship Id="rId2" Type="http://schemas.openxmlformats.org/officeDocument/2006/relationships/hyperlink" Target="Guida%20alla%20lettura%20Prova%20di%20Italiano%20classe%20II%20primaria%20-%20Fascicolo%201_2017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02_MAT_fasc_01_STAMPA.pdf" TargetMode="External"/><Relationship Id="rId2" Type="http://schemas.openxmlformats.org/officeDocument/2006/relationships/hyperlink" Target="2017-GUIDA-L02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638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6575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740" y="376427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6000"/>
                </a:lnTo>
              </a:path>
            </a:pathLst>
          </a:custGeom>
          <a:ln w="36576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51" y="376427"/>
            <a:ext cx="36830" cy="6096000"/>
          </a:xfrm>
          <a:custGeom>
            <a:avLst/>
            <a:gdLst/>
            <a:ahLst/>
            <a:cxnLst/>
            <a:rect l="l" t="t" r="r" b="b"/>
            <a:pathLst>
              <a:path w="36829" h="6096000">
                <a:moveTo>
                  <a:pt x="36576" y="6096000"/>
                </a:moveTo>
                <a:lnTo>
                  <a:pt x="0" y="6096000"/>
                </a:lnTo>
                <a:lnTo>
                  <a:pt x="0" y="0"/>
                </a:lnTo>
                <a:lnTo>
                  <a:pt x="36576" y="0"/>
                </a:lnTo>
                <a:lnTo>
                  <a:pt x="36576" y="6096000"/>
                </a:lnTo>
                <a:close/>
              </a:path>
            </a:pathLst>
          </a:custGeom>
          <a:ln w="9144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4375" y="1306512"/>
            <a:ext cx="64846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i="0" spc="-95" dirty="0">
                <a:latin typeface="Trebuchet MS"/>
                <a:cs typeface="Trebuchet MS"/>
              </a:rPr>
              <a:t>SISTEMA </a:t>
            </a:r>
            <a:r>
              <a:rPr i="0" spc="-145" dirty="0">
                <a:latin typeface="Trebuchet MS"/>
                <a:cs typeface="Trebuchet MS"/>
              </a:rPr>
              <a:t>NAZIONALE </a:t>
            </a:r>
            <a:r>
              <a:rPr i="0" spc="-45" dirty="0">
                <a:latin typeface="Trebuchet MS"/>
                <a:cs typeface="Trebuchet MS"/>
              </a:rPr>
              <a:t>DI</a:t>
            </a:r>
            <a:r>
              <a:rPr i="0" spc="-565" dirty="0">
                <a:latin typeface="Trebuchet MS"/>
                <a:cs typeface="Trebuchet MS"/>
              </a:rPr>
              <a:t> </a:t>
            </a:r>
            <a:r>
              <a:rPr i="0" spc="-210" dirty="0" smtClean="0">
                <a:latin typeface="Trebuchet MS"/>
                <a:cs typeface="Trebuchet MS"/>
              </a:rPr>
              <a:t>VALUTAZIONE</a:t>
            </a:r>
            <a:endParaRPr i="0" spc="-21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" y="2190430"/>
            <a:ext cx="8910872" cy="3201440"/>
          </a:xfrm>
          <a:prstGeom prst="rect">
            <a:avLst/>
          </a:prstGeom>
        </p:spPr>
        <p:txBody>
          <a:bodyPr vert="horz" wrap="square" lIns="0" tIns="1737918" rIns="0" bIns="0" rtlCol="0">
            <a:spAutoFit/>
          </a:bodyPr>
          <a:lstStyle/>
          <a:p>
            <a:pPr marL="509905" algn="ctr">
              <a:lnSpc>
                <a:spcPct val="100000"/>
              </a:lnSpc>
              <a:spcBef>
                <a:spcPts val="95"/>
              </a:spcBef>
            </a:pPr>
            <a:r>
              <a:rPr sz="2800" i="1" spc="-120" dirty="0">
                <a:latin typeface="Georgia"/>
                <a:cs typeface="Georgia"/>
              </a:rPr>
              <a:t>Il </a:t>
            </a:r>
            <a:r>
              <a:rPr sz="2800" i="1" spc="-245" dirty="0">
                <a:latin typeface="Georgia"/>
                <a:cs typeface="Georgia"/>
              </a:rPr>
              <a:t>sistema </a:t>
            </a:r>
            <a:r>
              <a:rPr sz="2800" i="1" spc="-215" dirty="0">
                <a:latin typeface="Georgia"/>
                <a:cs typeface="Georgia"/>
              </a:rPr>
              <a:t>delle </a:t>
            </a:r>
            <a:r>
              <a:rPr sz="2800" i="1" spc="-280" dirty="0">
                <a:latin typeface="Georgia"/>
                <a:cs typeface="Georgia"/>
              </a:rPr>
              <a:t>prove</a:t>
            </a:r>
            <a:r>
              <a:rPr sz="2800" i="1" spc="-434" dirty="0">
                <a:latin typeface="Georgia"/>
                <a:cs typeface="Georgia"/>
              </a:rPr>
              <a:t> </a:t>
            </a:r>
            <a:r>
              <a:rPr sz="2800" i="1" spc="-195" dirty="0">
                <a:latin typeface="Georgia"/>
                <a:cs typeface="Georgia"/>
              </a:rPr>
              <a:t>INVALSI</a:t>
            </a:r>
            <a:endParaRPr sz="2800" dirty="0">
              <a:latin typeface="Georgia"/>
              <a:cs typeface="Georgia"/>
            </a:endParaRPr>
          </a:p>
          <a:p>
            <a:pPr marL="509905" algn="ctr">
              <a:lnSpc>
                <a:spcPct val="100000"/>
              </a:lnSpc>
            </a:pPr>
            <a:r>
              <a:rPr sz="2800" i="1" spc="-254" dirty="0">
                <a:latin typeface="Georgia"/>
                <a:cs typeface="Georgia"/>
              </a:rPr>
              <a:t>nel </a:t>
            </a:r>
            <a:r>
              <a:rPr sz="2800" i="1" spc="-280" dirty="0">
                <a:latin typeface="Georgia"/>
                <a:cs typeface="Georgia"/>
              </a:rPr>
              <a:t>decreto </a:t>
            </a:r>
            <a:r>
              <a:rPr sz="2800" i="1" spc="-185" dirty="0">
                <a:latin typeface="Georgia"/>
                <a:cs typeface="Georgia"/>
              </a:rPr>
              <a:t>legislativo </a:t>
            </a:r>
            <a:r>
              <a:rPr sz="2800" i="1" spc="-300" dirty="0">
                <a:latin typeface="Georgia"/>
                <a:cs typeface="Georgia"/>
              </a:rPr>
              <a:t>n. </a:t>
            </a:r>
            <a:r>
              <a:rPr sz="2800" i="1" spc="-385" dirty="0">
                <a:latin typeface="Georgia"/>
                <a:cs typeface="Georgia"/>
              </a:rPr>
              <a:t>62 </a:t>
            </a:r>
            <a:r>
              <a:rPr sz="2800" i="1" spc="-229" dirty="0">
                <a:latin typeface="Georgia"/>
                <a:cs typeface="Georgia"/>
              </a:rPr>
              <a:t>del</a:t>
            </a:r>
            <a:r>
              <a:rPr sz="2800" i="1" spc="-220" dirty="0">
                <a:latin typeface="Georgia"/>
                <a:cs typeface="Georgia"/>
              </a:rPr>
              <a:t> </a:t>
            </a:r>
            <a:r>
              <a:rPr sz="2800" i="1" spc="-285" dirty="0">
                <a:latin typeface="Georgia"/>
                <a:cs typeface="Georgia"/>
              </a:rPr>
              <a:t>13.04.2017</a:t>
            </a:r>
            <a:endParaRPr sz="2800" dirty="0">
              <a:latin typeface="Georgia"/>
              <a:cs typeface="Georgia"/>
            </a:endParaRPr>
          </a:p>
          <a:p>
            <a:pPr marL="509905" algn="ctr">
              <a:lnSpc>
                <a:spcPct val="100000"/>
              </a:lnSpc>
              <a:spcBef>
                <a:spcPts val="1235"/>
              </a:spcBef>
            </a:pPr>
            <a:r>
              <a:rPr sz="2800" spc="-5" dirty="0"/>
              <a:t>- </a:t>
            </a:r>
            <a:r>
              <a:rPr sz="2800" spc="55" dirty="0"/>
              <a:t>PRIMO </a:t>
            </a:r>
            <a:r>
              <a:rPr sz="2800" spc="-10" dirty="0"/>
              <a:t>CICLO </a:t>
            </a:r>
            <a:r>
              <a:rPr sz="2800" spc="55" dirty="0"/>
              <a:t>D’ISTRUZIONE</a:t>
            </a:r>
            <a:r>
              <a:rPr sz="2800" spc="45" dirty="0"/>
              <a:t> </a:t>
            </a:r>
            <a:r>
              <a:rPr sz="2800" spc="-5" dirty="0"/>
              <a:t>-</a:t>
            </a:r>
            <a:endParaRPr sz="2800" dirty="0"/>
          </a:p>
        </p:txBody>
      </p:sp>
      <p:sp>
        <p:nvSpPr>
          <p:cNvPr id="8" name="object 8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524000"/>
            <a:ext cx="3168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85" dirty="0"/>
              <a:t>V</a:t>
            </a:r>
            <a:r>
              <a:rPr sz="4000" spc="-95" dirty="0"/>
              <a:t> </a:t>
            </a:r>
            <a:r>
              <a:rPr sz="4000" spc="-245" dirty="0"/>
              <a:t>PRIMARIA</a:t>
            </a:r>
            <a:endParaRPr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001000" cy="4431983"/>
          </a:xfrm>
        </p:spPr>
        <p:txBody>
          <a:bodyPr/>
          <a:lstStyle/>
          <a:p>
            <a:pPr algn="l"/>
            <a:r>
              <a:rPr lang="it-IT" sz="2400" i="0" dirty="0" smtClean="0"/>
              <a:t>Tipologia di somministrazione: </a:t>
            </a:r>
            <a:r>
              <a:rPr lang="it-IT" sz="2400" b="0" i="0" dirty="0" smtClean="0"/>
              <a:t>prova cartacea</a:t>
            </a:r>
            <a:br>
              <a:rPr lang="it-IT" sz="2400" b="0" i="0" dirty="0" smtClean="0"/>
            </a:br>
            <a:r>
              <a:rPr lang="it-IT" sz="2400" b="0" i="0" dirty="0"/>
              <a:t/>
            </a:r>
            <a:br>
              <a:rPr lang="it-IT" sz="2400" b="0" i="0" dirty="0"/>
            </a:br>
            <a:r>
              <a:rPr lang="it-IT" sz="2400" i="0" dirty="0" smtClean="0"/>
              <a:t>Discipline coinvolte</a:t>
            </a:r>
            <a:r>
              <a:rPr lang="it-IT" sz="2400" b="0" i="0" dirty="0" smtClean="0"/>
              <a:t>: Italiano</a:t>
            </a:r>
            <a:r>
              <a:rPr lang="it-IT" sz="2400" b="0" i="0" dirty="0"/>
              <a:t>, </a:t>
            </a:r>
            <a:r>
              <a:rPr lang="it-IT" sz="2400" b="0" i="0" dirty="0" smtClean="0"/>
              <a:t>Matematica, Inglese</a:t>
            </a:r>
            <a:br>
              <a:rPr lang="it-IT" sz="2400" b="0" i="0" dirty="0" smtClean="0"/>
            </a:br>
            <a:r>
              <a:rPr lang="it-IT" sz="2400" b="0" i="0" dirty="0"/>
              <a:t/>
            </a:r>
            <a:br>
              <a:rPr lang="it-IT" sz="2400" b="0" i="0" dirty="0"/>
            </a:br>
            <a:r>
              <a:rPr lang="it-IT" sz="2400" i="0" dirty="0" smtClean="0"/>
              <a:t>Tempistica</a:t>
            </a:r>
            <a:r>
              <a:rPr lang="it-IT" sz="2400" b="0" i="0" dirty="0"/>
              <a:t>: </a:t>
            </a:r>
            <a:r>
              <a:rPr lang="it-IT" sz="2400" b="0" i="0" dirty="0" smtClean="0"/>
              <a:t/>
            </a:r>
            <a:br>
              <a:rPr lang="it-IT" sz="2400" b="0" i="0" dirty="0" smtClean="0"/>
            </a:br>
            <a:r>
              <a:rPr lang="it-IT" sz="2400" b="0" i="0" dirty="0" smtClean="0"/>
              <a:t/>
            </a:r>
            <a:br>
              <a:rPr lang="it-IT" sz="2400" b="0" i="0" dirty="0" smtClean="0"/>
            </a:br>
            <a:r>
              <a:rPr lang="it-IT" sz="2400" b="0" i="0" dirty="0" smtClean="0"/>
              <a:t>- prova di inglese: </a:t>
            </a:r>
            <a:r>
              <a:rPr lang="it-IT" sz="2400" b="0" i="0" u="sng" dirty="0" smtClean="0">
                <a:solidFill>
                  <a:srgbClr val="FF0000"/>
                </a:solidFill>
              </a:rPr>
              <a:t>3 maggio 2018</a:t>
            </a:r>
            <a:r>
              <a:rPr lang="it-IT" sz="2400" b="0" i="0" dirty="0" smtClean="0"/>
              <a:t/>
            </a:r>
            <a:br>
              <a:rPr lang="it-IT" sz="2400" b="0" i="0" dirty="0" smtClean="0"/>
            </a:br>
            <a:r>
              <a:rPr lang="it-IT" sz="2400" b="0" i="0" dirty="0" smtClean="0"/>
              <a:t/>
            </a:r>
            <a:br>
              <a:rPr lang="it-IT" sz="2400" b="0" i="0" dirty="0" smtClean="0"/>
            </a:br>
            <a:r>
              <a:rPr lang="it-IT" sz="2400" b="0" i="0" dirty="0" smtClean="0"/>
              <a:t>- prova di italiano: </a:t>
            </a:r>
            <a:r>
              <a:rPr lang="it-IT" sz="2400" b="0" i="0" u="sng" dirty="0" smtClean="0">
                <a:solidFill>
                  <a:srgbClr val="FF0000"/>
                </a:solidFill>
              </a:rPr>
              <a:t>9 </a:t>
            </a:r>
            <a:r>
              <a:rPr lang="it-IT" sz="2400" b="0" i="0" u="sng" dirty="0">
                <a:solidFill>
                  <a:srgbClr val="FF0000"/>
                </a:solidFill>
              </a:rPr>
              <a:t>maggio </a:t>
            </a:r>
            <a:r>
              <a:rPr lang="it-IT" sz="2400" b="0" i="0" u="sng" dirty="0" smtClean="0">
                <a:solidFill>
                  <a:srgbClr val="FF0000"/>
                </a:solidFill>
              </a:rPr>
              <a:t>2018</a:t>
            </a:r>
            <a:r>
              <a:rPr lang="it-IT" sz="2400" b="0" i="0" u="sng" dirty="0" smtClean="0"/>
              <a:t/>
            </a:r>
            <a:br>
              <a:rPr lang="it-IT" sz="2400" b="0" i="0" u="sng" dirty="0" smtClean="0"/>
            </a:br>
            <a:r>
              <a:rPr lang="it-IT" sz="2400" b="0" i="0" dirty="0"/>
              <a:t/>
            </a:r>
            <a:br>
              <a:rPr lang="it-IT" sz="2400" b="0" i="0" dirty="0"/>
            </a:br>
            <a:r>
              <a:rPr lang="it-IT" sz="2400" b="0" i="0" dirty="0" smtClean="0"/>
              <a:t>- prova di matematica: </a:t>
            </a:r>
            <a:r>
              <a:rPr lang="it-IT" sz="2400" b="0" i="0" u="sng" dirty="0" smtClean="0">
                <a:solidFill>
                  <a:srgbClr val="FF0000"/>
                </a:solidFill>
              </a:rPr>
              <a:t>11 maggio 2018</a:t>
            </a:r>
            <a:r>
              <a:rPr lang="it-IT" sz="2400" b="0" i="0" dirty="0"/>
              <a:t/>
            </a:r>
            <a:br>
              <a:rPr lang="it-IT" sz="2400" b="0" i="0" dirty="0"/>
            </a:br>
            <a:endParaRPr lang="it-IT" sz="2400" b="0" i="0" dirty="0"/>
          </a:p>
        </p:txBody>
      </p:sp>
    </p:spTree>
    <p:extLst>
      <p:ext uri="{BB962C8B-B14F-4D97-AF65-F5344CB8AC3E}">
        <p14:creationId xmlns:p14="http://schemas.microsoft.com/office/powerpoint/2010/main" val="15617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2" y="343534"/>
            <a:ext cx="541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0" dirty="0"/>
              <a:t>Prova di </a:t>
            </a:r>
            <a:r>
              <a:rPr lang="it-IT" sz="2400" i="0" dirty="0" smtClean="0"/>
              <a:t>Inglese VP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3939" y="1022515"/>
            <a:ext cx="7479665" cy="54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sz="1800" u="sng" spc="-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Riferimento </a:t>
            </a:r>
            <a:r>
              <a:rPr sz="1800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normativo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: </a:t>
            </a:r>
            <a:r>
              <a:rPr sz="18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art.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4, c. 1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del D. </a:t>
            </a:r>
            <a:r>
              <a:rPr sz="18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Lgs.</a:t>
            </a:r>
            <a:r>
              <a:rPr sz="1800" b="1" spc="-1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62/2017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699"/>
              </a:buClr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18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Modalità </a:t>
            </a:r>
            <a:r>
              <a:rPr sz="1800" u="sng" spc="3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di </a:t>
            </a:r>
            <a:r>
              <a:rPr sz="1800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somministrazione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: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CARTACEA</a:t>
            </a:r>
            <a:endParaRPr sz="18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714"/>
              </a:spcBef>
              <a:buFont typeface="Arial"/>
              <a:buChar char="•"/>
              <a:tabLst>
                <a:tab pos="195580" algn="l"/>
              </a:tabLst>
            </a:pPr>
            <a:r>
              <a:rPr sz="1800" u="sng" spc="15" dirty="0" err="1" smtClean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Competenze</a:t>
            </a:r>
            <a:r>
              <a:rPr sz="1800" u="sng" spc="15" dirty="0" smtClean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oggetto </a:t>
            </a:r>
            <a:r>
              <a:rPr sz="1800" u="sng" spc="3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di</a:t>
            </a:r>
            <a:r>
              <a:rPr sz="1800" u="sng" spc="5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valutazione</a:t>
            </a:r>
            <a:r>
              <a:rPr sz="1800" spc="5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 dirty="0">
              <a:latin typeface="Georgia"/>
              <a:cs typeface="Georgia"/>
            </a:endParaRPr>
          </a:p>
          <a:p>
            <a:pPr marL="652780" lvl="1" indent="-18288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Comprensione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della </a:t>
            </a:r>
            <a:r>
              <a:rPr sz="18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lettura</a:t>
            </a:r>
            <a:r>
              <a:rPr sz="1800" b="1" spc="-15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-160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1800" b="1" i="1" spc="-160" dirty="0">
                <a:solidFill>
                  <a:srgbClr val="FF0000"/>
                </a:solidFill>
                <a:latin typeface="Georgia"/>
                <a:cs typeface="Georgia"/>
              </a:rPr>
              <a:t>reading</a:t>
            </a:r>
            <a:r>
              <a:rPr sz="1800" b="1" spc="-160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Comprensione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dell’ascolto</a:t>
            </a:r>
            <a:r>
              <a:rPr sz="1800" b="1" spc="-8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-120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1800" b="1" i="1" spc="-120" dirty="0">
                <a:solidFill>
                  <a:srgbClr val="FF0000"/>
                </a:solidFill>
                <a:latin typeface="Georgia"/>
                <a:cs typeface="Georgia"/>
              </a:rPr>
              <a:t>listening</a:t>
            </a:r>
            <a:r>
              <a:rPr sz="1800" b="1" spc="-120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  <a:p>
            <a:pPr marL="195580" marR="149225" indent="-182880">
              <a:lnSpc>
                <a:spcPct val="100600"/>
              </a:lnSpc>
              <a:spcBef>
                <a:spcPts val="1019"/>
              </a:spcBef>
              <a:buFont typeface="Arial"/>
              <a:buChar char="•"/>
              <a:tabLst>
                <a:tab pos="195580" algn="l"/>
              </a:tabLst>
            </a:pPr>
            <a:r>
              <a:rPr sz="1800" u="sng" spc="2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Livello del </a:t>
            </a:r>
            <a:r>
              <a:rPr sz="1800" u="sng" spc="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QCER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spc="-15" dirty="0">
                <a:solidFill>
                  <a:srgbClr val="006699"/>
                </a:solidFill>
                <a:latin typeface="Times New Roman"/>
                <a:cs typeface="Times New Roman"/>
              </a:rPr>
              <a:t>Quadro </a:t>
            </a:r>
            <a:r>
              <a:rPr sz="1800" i="1" dirty="0">
                <a:solidFill>
                  <a:srgbClr val="006699"/>
                </a:solidFill>
                <a:latin typeface="Times New Roman"/>
                <a:cs typeface="Times New Roman"/>
              </a:rPr>
              <a:t>comune </a:t>
            </a:r>
            <a:r>
              <a:rPr sz="1800" i="1" spc="-50" dirty="0">
                <a:solidFill>
                  <a:srgbClr val="006699"/>
                </a:solidFill>
                <a:latin typeface="Times New Roman"/>
                <a:cs typeface="Times New Roman"/>
              </a:rPr>
              <a:t>europeo </a:t>
            </a:r>
            <a:r>
              <a:rPr sz="1800" i="1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i="1" spc="-5" dirty="0">
                <a:solidFill>
                  <a:srgbClr val="006699"/>
                </a:solidFill>
                <a:latin typeface="Times New Roman"/>
                <a:cs typeface="Times New Roman"/>
              </a:rPr>
              <a:t>riferimento </a:t>
            </a:r>
            <a:r>
              <a:rPr sz="1800" i="1" spc="-35" dirty="0">
                <a:solidFill>
                  <a:srgbClr val="006699"/>
                </a:solidFill>
                <a:latin typeface="Times New Roman"/>
                <a:cs typeface="Times New Roman"/>
              </a:rPr>
              <a:t>per </a:t>
            </a:r>
            <a:r>
              <a:rPr sz="1800" i="1" spc="-55" dirty="0">
                <a:solidFill>
                  <a:srgbClr val="006699"/>
                </a:solidFill>
                <a:latin typeface="Times New Roman"/>
                <a:cs typeface="Times New Roman"/>
              </a:rPr>
              <a:t>la </a:t>
            </a:r>
            <a:r>
              <a:rPr sz="1800" i="1" spc="-30" dirty="0">
                <a:solidFill>
                  <a:srgbClr val="006699"/>
                </a:solidFill>
                <a:latin typeface="Times New Roman"/>
                <a:cs typeface="Times New Roman"/>
              </a:rPr>
              <a:t>conoscenza  </a:t>
            </a:r>
            <a:r>
              <a:rPr sz="1800" i="1" spc="-45" dirty="0">
                <a:solidFill>
                  <a:srgbClr val="006699"/>
                </a:solidFill>
                <a:latin typeface="Times New Roman"/>
                <a:cs typeface="Times New Roman"/>
              </a:rPr>
              <a:t>delle </a:t>
            </a:r>
            <a:r>
              <a:rPr sz="1800" i="1" spc="-15" dirty="0">
                <a:solidFill>
                  <a:srgbClr val="006699"/>
                </a:solidFill>
                <a:latin typeface="Times New Roman"/>
                <a:cs typeface="Times New Roman"/>
              </a:rPr>
              <a:t>lingue</a:t>
            </a:r>
            <a:r>
              <a:rPr sz="1800" spc="-15" dirty="0">
                <a:solidFill>
                  <a:srgbClr val="006699"/>
                </a:solidFill>
                <a:latin typeface="Georgia"/>
                <a:cs typeface="Georgia"/>
              </a:rPr>
              <a:t>):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livello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A1</a:t>
            </a:r>
            <a:endParaRPr sz="1800" dirty="0">
              <a:latin typeface="Times New Roman"/>
              <a:cs typeface="Times New Roman"/>
            </a:endParaRPr>
          </a:p>
          <a:p>
            <a:pPr marL="195580" indent="-182880">
              <a:lnSpc>
                <a:spcPts val="2155"/>
              </a:lnSpc>
              <a:spcBef>
                <a:spcPts val="1800"/>
              </a:spcBef>
              <a:buFont typeface="Arial"/>
              <a:buChar char="•"/>
              <a:tabLst>
                <a:tab pos="195580" algn="l"/>
              </a:tabLst>
            </a:pPr>
            <a:r>
              <a:rPr sz="1800" u="sng" spc="2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Composizione </a:t>
            </a:r>
            <a:r>
              <a:rPr sz="1800" u="sng" spc="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della</a:t>
            </a:r>
            <a:r>
              <a:rPr sz="1800" u="sng" spc="2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prova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 dirty="0">
              <a:latin typeface="Georgia"/>
              <a:cs typeface="Georgia"/>
            </a:endParaRPr>
          </a:p>
          <a:p>
            <a:pPr marL="652780" lvl="1" indent="-182880">
              <a:lnSpc>
                <a:spcPts val="2155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3-4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compiti </a:t>
            </a:r>
            <a:r>
              <a:rPr sz="1800" b="1" spc="-95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1800" b="1" i="1" spc="-95" dirty="0">
                <a:solidFill>
                  <a:srgbClr val="006699"/>
                </a:solidFill>
                <a:latin typeface="Georgia"/>
                <a:cs typeface="Georgia"/>
              </a:rPr>
              <a:t>task</a:t>
            </a:r>
            <a:r>
              <a:rPr sz="1800" b="1" spc="-95" dirty="0">
                <a:solidFill>
                  <a:srgbClr val="006699"/>
                </a:solidFill>
                <a:latin typeface="Times New Roman"/>
                <a:cs typeface="Times New Roman"/>
              </a:rPr>
              <a:t>)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comprensione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della </a:t>
            </a:r>
            <a:r>
              <a:rPr sz="18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lettura 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(durata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30</a:t>
            </a:r>
            <a:r>
              <a:rPr sz="1800" b="1" spc="-17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min.)</a:t>
            </a:r>
            <a:endParaRPr sz="1800" dirty="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3-4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compiti </a:t>
            </a:r>
            <a:r>
              <a:rPr sz="1800" b="1" spc="-95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1800" b="1" i="1" spc="-95" dirty="0">
                <a:solidFill>
                  <a:srgbClr val="006699"/>
                </a:solidFill>
                <a:latin typeface="Georgia"/>
                <a:cs typeface="Georgia"/>
              </a:rPr>
              <a:t>task</a:t>
            </a:r>
            <a:r>
              <a:rPr sz="1800" b="1" spc="-95" dirty="0">
                <a:solidFill>
                  <a:srgbClr val="006699"/>
                </a:solidFill>
                <a:latin typeface="Times New Roman"/>
                <a:cs typeface="Times New Roman"/>
              </a:rPr>
              <a:t>)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comprensione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dell’ascolto 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(durata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30</a:t>
            </a:r>
            <a:r>
              <a:rPr sz="1800" b="1" spc="-15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min.)</a:t>
            </a:r>
            <a:endParaRPr sz="1800" dirty="0">
              <a:latin typeface="Times New Roman"/>
              <a:cs typeface="Times New Roman"/>
            </a:endParaRPr>
          </a:p>
          <a:p>
            <a:pPr marL="652780" marR="5080" lvl="1" indent="-182880">
              <a:lnSpc>
                <a:spcPts val="2180"/>
              </a:lnSpc>
              <a:spcBef>
                <a:spcPts val="55"/>
              </a:spcBef>
              <a:buClr>
                <a:srgbClr val="006699"/>
              </a:buClr>
              <a:buFont typeface="Arial"/>
              <a:buChar char="•"/>
              <a:tabLst>
                <a:tab pos="652780" algn="l"/>
              </a:tabLst>
            </a:pPr>
            <a:r>
              <a:rPr sz="1800" b="1" i="1" spc="-155" dirty="0">
                <a:solidFill>
                  <a:srgbClr val="FF0000"/>
                </a:solidFill>
                <a:latin typeface="Georgia"/>
                <a:cs typeface="Georgia"/>
              </a:rPr>
              <a:t>Task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di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lettura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  <a:r>
              <a:rPr sz="18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lunghezza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massima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110 </a:t>
            </a:r>
            <a:r>
              <a:rPr sz="18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parole,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numero </a:t>
            </a:r>
            <a:r>
              <a:rPr sz="18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quesiti</a:t>
            </a:r>
            <a:r>
              <a:rPr sz="1800" b="1" spc="-28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da 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 a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8</a:t>
            </a:r>
            <a:endParaRPr sz="1800" dirty="0">
              <a:latin typeface="Times New Roman"/>
              <a:cs typeface="Times New Roman"/>
            </a:endParaRPr>
          </a:p>
          <a:p>
            <a:pPr marL="652780" lvl="1" indent="-182880">
              <a:lnSpc>
                <a:spcPts val="2065"/>
              </a:lnSpc>
              <a:buClr>
                <a:srgbClr val="006699"/>
              </a:buClr>
              <a:buFont typeface="Arial"/>
              <a:buChar char="•"/>
              <a:tabLst>
                <a:tab pos="652780" algn="l"/>
              </a:tabLst>
            </a:pPr>
            <a:r>
              <a:rPr sz="1800" b="1" i="1" spc="-155" dirty="0">
                <a:solidFill>
                  <a:srgbClr val="FF0000"/>
                </a:solidFill>
                <a:latin typeface="Georgia"/>
                <a:cs typeface="Georgia"/>
              </a:rPr>
              <a:t>Task</a:t>
            </a:r>
            <a:r>
              <a:rPr sz="1800" b="1" i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ascolto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: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brano</a:t>
            </a:r>
            <a:r>
              <a:rPr sz="18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lunghezza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massima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2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min.,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numero</a:t>
            </a:r>
            <a:endParaRPr sz="1800" dirty="0">
              <a:latin typeface="Times New Roman"/>
              <a:cs typeface="Times New Roman"/>
            </a:endParaRPr>
          </a:p>
          <a:p>
            <a:pPr marL="652780">
              <a:lnSpc>
                <a:spcPct val="100000"/>
              </a:lnSpc>
              <a:spcBef>
                <a:spcPts val="25"/>
              </a:spcBef>
            </a:pPr>
            <a:r>
              <a:rPr sz="18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quesiti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da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 a</a:t>
            </a:r>
            <a:r>
              <a:rPr sz="1800" b="1" spc="-15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8</a:t>
            </a:r>
            <a:endParaRPr lang="it-IT" sz="1800" b="1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pPr marL="652780">
              <a:lnSpc>
                <a:spcPct val="100000"/>
              </a:lnSpc>
              <a:spcBef>
                <a:spcPts val="25"/>
              </a:spcBef>
            </a:pPr>
            <a:endParaRPr lang="it-IT" b="1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pPr marL="652780">
              <a:lnSpc>
                <a:spcPct val="100000"/>
              </a:lnSpc>
              <a:spcBef>
                <a:spcPts val="25"/>
              </a:spcBef>
            </a:pPr>
            <a:endParaRPr lang="it-IT" sz="1800" b="1" dirty="0" smtClean="0">
              <a:solidFill>
                <a:srgbClr val="006699"/>
              </a:solidFill>
              <a:latin typeface="Times New Roman"/>
              <a:cs typeface="Times New Roman"/>
            </a:endParaRPr>
          </a:p>
        </p:txBody>
      </p:sp>
      <p:pic>
        <p:nvPicPr>
          <p:cNvPr id="6" name="Immagin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88" y="1676400"/>
            <a:ext cx="1457032" cy="882886"/>
          </a:xfrm>
          <a:prstGeom prst="rect">
            <a:avLst/>
          </a:prstGeom>
        </p:spPr>
      </p:pic>
      <p:pic>
        <p:nvPicPr>
          <p:cNvPr id="7" name="Immagin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1455"/>
            <a:ext cx="745536" cy="79715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267200" y="457200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Durata: 60 minuti </a:t>
            </a:r>
          </a:p>
        </p:txBody>
      </p:sp>
    </p:spTree>
    <p:extLst>
      <p:ext uri="{BB962C8B-B14F-4D97-AF65-F5344CB8AC3E}">
        <p14:creationId xmlns:p14="http://schemas.microsoft.com/office/powerpoint/2010/main" val="25016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299" y="343534"/>
            <a:ext cx="640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120" dirty="0">
                <a:latin typeface="Times New Roman"/>
                <a:cs typeface="Times New Roman"/>
              </a:rPr>
              <a:t>Svolgimento </a:t>
            </a:r>
            <a:r>
              <a:rPr sz="2400" i="0" spc="50" dirty="0">
                <a:latin typeface="Times New Roman"/>
                <a:cs typeface="Times New Roman"/>
              </a:rPr>
              <a:t>prova </a:t>
            </a:r>
            <a:r>
              <a:rPr sz="2400" i="0" spc="85" dirty="0">
                <a:latin typeface="Times New Roman"/>
                <a:cs typeface="Times New Roman"/>
              </a:rPr>
              <a:t>d’Inglese </a:t>
            </a:r>
            <a:r>
              <a:rPr sz="2400" i="0" spc="105" dirty="0">
                <a:latin typeface="Times New Roman"/>
                <a:cs typeface="Times New Roman"/>
              </a:rPr>
              <a:t>della </a:t>
            </a:r>
            <a:r>
              <a:rPr sz="2400" i="0" spc="130" dirty="0">
                <a:latin typeface="Times New Roman"/>
                <a:cs typeface="Times New Roman"/>
              </a:rPr>
              <a:t>V</a:t>
            </a:r>
            <a:r>
              <a:rPr sz="2400" i="0" spc="-420" dirty="0">
                <a:latin typeface="Times New Roman"/>
                <a:cs typeface="Times New Roman"/>
              </a:rPr>
              <a:t> </a:t>
            </a:r>
            <a:r>
              <a:rPr sz="2400" i="0" spc="30" dirty="0">
                <a:latin typeface="Times New Roman"/>
                <a:cs typeface="Times New Roman"/>
              </a:rPr>
              <a:t>primaria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0925" y="1120508"/>
            <a:ext cx="7940675" cy="505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925">
              <a:lnSpc>
                <a:spcPct val="100000"/>
              </a:lnSpc>
              <a:spcBef>
                <a:spcPts val="100"/>
              </a:spcBef>
            </a:pPr>
            <a:r>
              <a:rPr sz="1800" b="1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Ore </a:t>
            </a:r>
            <a:r>
              <a:rPr sz="18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7.30</a:t>
            </a:r>
            <a:r>
              <a:rPr sz="18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scarico </a:t>
            </a:r>
            <a:r>
              <a:rPr sz="1800" spc="-30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spc="-30" dirty="0">
                <a:solidFill>
                  <a:srgbClr val="006699"/>
                </a:solidFill>
                <a:latin typeface="Times New Roman"/>
                <a:cs typeface="Times New Roman"/>
              </a:rPr>
              <a:t>download</a:t>
            </a:r>
            <a:r>
              <a:rPr sz="1800" spc="-30" dirty="0">
                <a:solidFill>
                  <a:srgbClr val="006699"/>
                </a:solidFill>
                <a:latin typeface="Georgia"/>
                <a:cs typeface="Georgia"/>
              </a:rPr>
              <a:t>) </a:t>
            </a:r>
            <a:r>
              <a:rPr sz="1800" spc="20" dirty="0">
                <a:solidFill>
                  <a:srgbClr val="006699"/>
                </a:solidFill>
                <a:latin typeface="Georgia"/>
                <a:cs typeface="Georgia"/>
              </a:rPr>
              <a:t>del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file </a:t>
            </a:r>
            <a:r>
              <a:rPr sz="1800" spc="20" dirty="0">
                <a:solidFill>
                  <a:srgbClr val="006699"/>
                </a:solidFill>
                <a:latin typeface="Georgia"/>
                <a:cs typeface="Georgia"/>
              </a:rPr>
              <a:t>audio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dall’area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riservata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della 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segreteria  scolastica</a:t>
            </a:r>
            <a:endParaRPr sz="1800">
              <a:latin typeface="Georgia"/>
              <a:cs typeface="Georgia"/>
            </a:endParaRPr>
          </a:p>
          <a:p>
            <a:pPr marL="12700" marR="515620" indent="-635">
              <a:lnSpc>
                <a:spcPct val="100000"/>
              </a:lnSpc>
              <a:spcBef>
                <a:spcPts val="1200"/>
              </a:spcBef>
            </a:pPr>
            <a:r>
              <a:rPr sz="1800" b="1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Ore </a:t>
            </a:r>
            <a:r>
              <a:rPr sz="18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8.30</a:t>
            </a:r>
            <a:r>
              <a:rPr sz="18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apertura </a:t>
            </a:r>
            <a:r>
              <a:rPr sz="1800" spc="25" dirty="0">
                <a:solidFill>
                  <a:srgbClr val="006699"/>
                </a:solidFill>
                <a:latin typeface="Georgia"/>
                <a:cs typeface="Georgia"/>
              </a:rPr>
              <a:t>ed </a:t>
            </a:r>
            <a:r>
              <a:rPr sz="1800" spc="-15" dirty="0">
                <a:solidFill>
                  <a:srgbClr val="006699"/>
                </a:solidFill>
                <a:latin typeface="Georgia"/>
                <a:cs typeface="Georgia"/>
              </a:rPr>
              <a:t>etichettatura </a:t>
            </a:r>
            <a:r>
              <a:rPr sz="1800" spc="15" dirty="0">
                <a:solidFill>
                  <a:srgbClr val="006699"/>
                </a:solidFill>
                <a:latin typeface="Georgia"/>
                <a:cs typeface="Georgia"/>
              </a:rPr>
              <a:t>dei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fascicoli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secondo le </a:t>
            </a:r>
            <a:r>
              <a:rPr sz="1800" spc="5" dirty="0">
                <a:solidFill>
                  <a:srgbClr val="006699"/>
                </a:solidFill>
                <a:latin typeface="Georgia"/>
                <a:cs typeface="Georgia"/>
              </a:rPr>
              <a:t>indicazioni </a:t>
            </a:r>
            <a:r>
              <a:rPr sz="1800" spc="20" dirty="0">
                <a:solidFill>
                  <a:srgbClr val="006699"/>
                </a:solidFill>
                <a:latin typeface="Georgia"/>
                <a:cs typeface="Georgia"/>
              </a:rPr>
              <a:t>del 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protocollo </a:t>
            </a:r>
            <a:r>
              <a:rPr sz="1800" spc="30" dirty="0">
                <a:solidFill>
                  <a:srgbClr val="006699"/>
                </a:solidFill>
                <a:latin typeface="Georgia"/>
                <a:cs typeface="Georgia"/>
              </a:rPr>
              <a:t>di</a:t>
            </a:r>
            <a:r>
              <a:rPr sz="1800" spc="40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somministrazione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800" b="1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Ore </a:t>
            </a:r>
            <a:r>
              <a:rPr sz="18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9.30</a:t>
            </a:r>
            <a:r>
              <a:rPr sz="18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Distribuzione 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a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ciascun </a:t>
            </a:r>
            <a:r>
              <a:rPr sz="1800" spc="15" dirty="0">
                <a:solidFill>
                  <a:srgbClr val="006699"/>
                </a:solidFill>
                <a:latin typeface="Georgia"/>
                <a:cs typeface="Georgia"/>
              </a:rPr>
              <a:t>allievo </a:t>
            </a:r>
            <a:r>
              <a:rPr sz="1800" spc="20" dirty="0">
                <a:solidFill>
                  <a:srgbClr val="006699"/>
                </a:solidFill>
                <a:latin typeface="Georgia"/>
                <a:cs typeface="Georgia"/>
              </a:rPr>
              <a:t>del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fascicolo </a:t>
            </a:r>
            <a:r>
              <a:rPr sz="1800" spc="-50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spc="-50" dirty="0">
                <a:solidFill>
                  <a:srgbClr val="006699"/>
                </a:solidFill>
                <a:latin typeface="Times New Roman"/>
                <a:cs typeface="Times New Roman"/>
              </a:rPr>
              <a:t>booklet</a:t>
            </a:r>
            <a:r>
              <a:rPr sz="1800" spc="-50" dirty="0">
                <a:solidFill>
                  <a:srgbClr val="006699"/>
                </a:solidFill>
                <a:latin typeface="Georgia"/>
                <a:cs typeface="Georgia"/>
              </a:rPr>
              <a:t>)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secondo le  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consuete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modalità </a:t>
            </a:r>
            <a:r>
              <a:rPr sz="1800" spc="15" dirty="0">
                <a:solidFill>
                  <a:srgbClr val="006699"/>
                </a:solidFill>
                <a:latin typeface="Georgia"/>
                <a:cs typeface="Georgia"/>
              </a:rPr>
              <a:t>utilizzate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per </a:t>
            </a:r>
            <a:r>
              <a:rPr sz="1800" spc="-20" dirty="0">
                <a:solidFill>
                  <a:srgbClr val="006699"/>
                </a:solidFill>
                <a:latin typeface="Georgia"/>
                <a:cs typeface="Georgia"/>
              </a:rPr>
              <a:t>Italiano 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e Matematica </a:t>
            </a:r>
            <a:r>
              <a:rPr sz="1800" spc="-15" dirty="0">
                <a:solidFill>
                  <a:srgbClr val="006699"/>
                </a:solidFill>
                <a:latin typeface="Georgia"/>
                <a:cs typeface="Georgia"/>
              </a:rPr>
              <a:t>(elenco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studenti, </a:t>
            </a:r>
            <a:r>
              <a:rPr sz="1800" spc="5" dirty="0">
                <a:solidFill>
                  <a:srgbClr val="006699"/>
                </a:solidFill>
                <a:latin typeface="Georgia"/>
                <a:cs typeface="Georgia"/>
              </a:rPr>
              <a:t>codice  </a:t>
            </a:r>
            <a:r>
              <a:rPr sz="1800" spc="-50" dirty="0">
                <a:solidFill>
                  <a:srgbClr val="006699"/>
                </a:solidFill>
                <a:latin typeface="Georgia"/>
                <a:cs typeface="Georgia"/>
              </a:rPr>
              <a:t>SIDI,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006699"/>
                </a:solidFill>
                <a:latin typeface="Georgia"/>
                <a:cs typeface="Georgia"/>
              </a:rPr>
              <a:t>ecc.)</a:t>
            </a:r>
            <a:endParaRPr sz="1800">
              <a:latin typeface="Georgia"/>
              <a:cs typeface="Georgia"/>
            </a:endParaRPr>
          </a:p>
          <a:p>
            <a:pPr marL="12700" marR="240029">
              <a:lnSpc>
                <a:spcPct val="100000"/>
              </a:lnSpc>
              <a:spcBef>
                <a:spcPts val="1200"/>
              </a:spcBef>
            </a:pPr>
            <a:r>
              <a:rPr sz="1800" b="1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Ore </a:t>
            </a:r>
            <a:r>
              <a:rPr sz="18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9.45</a:t>
            </a:r>
            <a:r>
              <a:rPr sz="18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inizio della </a:t>
            </a:r>
            <a:r>
              <a:rPr sz="1800" spc="25" dirty="0">
                <a:solidFill>
                  <a:srgbClr val="006699"/>
                </a:solidFill>
                <a:latin typeface="Georgia"/>
                <a:cs typeface="Georgia"/>
              </a:rPr>
              <a:t>prova </a:t>
            </a:r>
            <a:r>
              <a:rPr sz="1800" spc="5" dirty="0">
                <a:solidFill>
                  <a:srgbClr val="006699"/>
                </a:solidFill>
                <a:latin typeface="Georgia"/>
                <a:cs typeface="Georgia"/>
              </a:rPr>
              <a:t>PARTE 1: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COMPRENSIONE </a:t>
            </a:r>
            <a:r>
              <a:rPr sz="1800" spc="35" dirty="0">
                <a:solidFill>
                  <a:srgbClr val="006699"/>
                </a:solidFill>
                <a:latin typeface="Georgia"/>
                <a:cs typeface="Georgia"/>
              </a:rPr>
              <a:t>DELLA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LETTURA  </a:t>
            </a:r>
            <a:r>
              <a:rPr sz="1800" spc="-30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spc="-30" dirty="0">
                <a:solidFill>
                  <a:srgbClr val="006699"/>
                </a:solidFill>
                <a:latin typeface="Times New Roman"/>
                <a:cs typeface="Times New Roman"/>
              </a:rPr>
              <a:t>reading</a:t>
            </a:r>
            <a:r>
              <a:rPr sz="1800" spc="-30" dirty="0">
                <a:solidFill>
                  <a:srgbClr val="006699"/>
                </a:solidFill>
                <a:latin typeface="Georgia"/>
                <a:cs typeface="Georgia"/>
              </a:rPr>
              <a:t>), </a:t>
            </a:r>
            <a:r>
              <a:rPr sz="1800" b="1" spc="15" dirty="0">
                <a:solidFill>
                  <a:srgbClr val="006699"/>
                </a:solidFill>
                <a:latin typeface="Times New Roman"/>
                <a:cs typeface="Times New Roman"/>
              </a:rPr>
              <a:t>durata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30</a:t>
            </a:r>
            <a:r>
              <a:rPr sz="18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min</a:t>
            </a:r>
            <a:r>
              <a:rPr sz="1800" spc="60" dirty="0">
                <a:solidFill>
                  <a:srgbClr val="006699"/>
                </a:solidFill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Ore </a:t>
            </a:r>
            <a:r>
              <a:rPr sz="18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10.15-10.30</a:t>
            </a:r>
            <a:r>
              <a:rPr sz="18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:</a:t>
            </a:r>
            <a:r>
              <a:rPr sz="18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pausa</a:t>
            </a:r>
            <a:endParaRPr sz="1800">
              <a:latin typeface="Georgia"/>
              <a:cs typeface="Georgia"/>
            </a:endParaRPr>
          </a:p>
          <a:p>
            <a:pPr marL="12700" marR="263525">
              <a:lnSpc>
                <a:spcPct val="100000"/>
              </a:lnSpc>
              <a:spcBef>
                <a:spcPts val="1200"/>
              </a:spcBef>
            </a:pPr>
            <a:r>
              <a:rPr sz="1800" b="1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Ore </a:t>
            </a:r>
            <a:r>
              <a:rPr sz="18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10.30</a:t>
            </a:r>
            <a:r>
              <a:rPr sz="18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inizio della </a:t>
            </a:r>
            <a:r>
              <a:rPr sz="1800" spc="25" dirty="0">
                <a:solidFill>
                  <a:srgbClr val="006699"/>
                </a:solidFill>
                <a:latin typeface="Georgia"/>
                <a:cs typeface="Georgia"/>
              </a:rPr>
              <a:t>prova </a:t>
            </a:r>
            <a:r>
              <a:rPr sz="1800" spc="5" dirty="0">
                <a:solidFill>
                  <a:srgbClr val="006699"/>
                </a:solidFill>
                <a:latin typeface="Georgia"/>
                <a:cs typeface="Georgia"/>
              </a:rPr>
              <a:t>PARTE </a:t>
            </a:r>
            <a:r>
              <a:rPr sz="1800" spc="-110" dirty="0">
                <a:solidFill>
                  <a:srgbClr val="006699"/>
                </a:solidFill>
                <a:latin typeface="Georgia"/>
                <a:cs typeface="Georgia"/>
              </a:rPr>
              <a:t>2: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COMPRENSIONE </a:t>
            </a:r>
            <a:r>
              <a:rPr sz="1800" spc="35" dirty="0">
                <a:solidFill>
                  <a:srgbClr val="006699"/>
                </a:solidFill>
                <a:latin typeface="Georgia"/>
                <a:cs typeface="Georgia"/>
              </a:rPr>
              <a:t>DELL’ASCOLTO 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spc="-5" dirty="0">
                <a:solidFill>
                  <a:srgbClr val="006699"/>
                </a:solidFill>
                <a:latin typeface="Times New Roman"/>
                <a:cs typeface="Times New Roman"/>
              </a:rPr>
              <a:t>listening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), </a:t>
            </a:r>
            <a:r>
              <a:rPr sz="1800" b="1" spc="15" dirty="0">
                <a:solidFill>
                  <a:srgbClr val="006699"/>
                </a:solidFill>
                <a:latin typeface="Times New Roman"/>
                <a:cs typeface="Times New Roman"/>
              </a:rPr>
              <a:t>durata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30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min</a:t>
            </a:r>
            <a:r>
              <a:rPr sz="1800" spc="30" dirty="0">
                <a:solidFill>
                  <a:srgbClr val="006699"/>
                </a:solidFill>
                <a:latin typeface="Georgia"/>
                <a:cs typeface="Georgia"/>
              </a:rPr>
              <a:t>.:</a:t>
            </a:r>
            <a:endParaRPr sz="1800">
              <a:latin typeface="Georgia"/>
              <a:cs typeface="Georgia"/>
            </a:endParaRPr>
          </a:p>
          <a:p>
            <a:pPr marL="545465" indent="-255904">
              <a:lnSpc>
                <a:spcPts val="2155"/>
              </a:lnSpc>
              <a:spcBef>
                <a:spcPts val="1200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ascolto 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in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audio-cuffia </a:t>
            </a:r>
            <a:r>
              <a:rPr sz="1800" spc="-15" dirty="0">
                <a:solidFill>
                  <a:srgbClr val="006699"/>
                </a:solidFill>
                <a:latin typeface="Georgia"/>
                <a:cs typeface="Georgia"/>
              </a:rPr>
              <a:t>(preferibile)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o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collettivo </a:t>
            </a:r>
            <a:r>
              <a:rPr sz="1800" spc="20" dirty="0">
                <a:solidFill>
                  <a:srgbClr val="006699"/>
                </a:solidFill>
                <a:latin typeface="Georgia"/>
                <a:cs typeface="Georgia"/>
              </a:rPr>
              <a:t>del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file </a:t>
            </a:r>
            <a:r>
              <a:rPr sz="1800" spc="20" dirty="0">
                <a:solidFill>
                  <a:srgbClr val="006699"/>
                </a:solidFill>
                <a:latin typeface="Georgia"/>
                <a:cs typeface="Georgia"/>
              </a:rPr>
              <a:t>audio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dirty="0">
                <a:solidFill>
                  <a:srgbClr val="006699"/>
                </a:solidFill>
                <a:latin typeface="Times New Roman"/>
                <a:cs typeface="Times New Roman"/>
              </a:rPr>
              <a:t>sound</a:t>
            </a:r>
            <a:r>
              <a:rPr sz="1800" i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006699"/>
                </a:solidFill>
                <a:latin typeface="Times New Roman"/>
                <a:cs typeface="Times New Roman"/>
              </a:rPr>
              <a:t>file</a:t>
            </a:r>
            <a:r>
              <a:rPr sz="1800" spc="-40" dirty="0">
                <a:solidFill>
                  <a:srgbClr val="006699"/>
                </a:solidFill>
                <a:latin typeface="Georgia"/>
                <a:cs typeface="Georgia"/>
              </a:rPr>
              <a:t>)</a:t>
            </a:r>
            <a:endParaRPr sz="1800">
              <a:latin typeface="Georgia"/>
              <a:cs typeface="Georgia"/>
            </a:endParaRPr>
          </a:p>
          <a:p>
            <a:pPr marL="545465" marR="731520" indent="-255904">
              <a:lnSpc>
                <a:spcPts val="2160"/>
              </a:lnSpc>
              <a:spcBef>
                <a:spcPts val="65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svolgimento </a:t>
            </a:r>
            <a:r>
              <a:rPr sz="1800" spc="15" dirty="0">
                <a:solidFill>
                  <a:srgbClr val="006699"/>
                </a:solidFill>
                <a:latin typeface="Georgia"/>
                <a:cs typeface="Georgia"/>
              </a:rPr>
              <a:t>dei </a:t>
            </a:r>
            <a:r>
              <a:rPr sz="1800" spc="-100" dirty="0">
                <a:solidFill>
                  <a:srgbClr val="006699"/>
                </a:solidFill>
                <a:latin typeface="Georgia"/>
                <a:cs typeface="Georgia"/>
              </a:rPr>
              <a:t>3-4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compiti </a:t>
            </a:r>
            <a:r>
              <a:rPr sz="1800" spc="-30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spc="-30" dirty="0">
                <a:solidFill>
                  <a:srgbClr val="006699"/>
                </a:solidFill>
                <a:latin typeface="Times New Roman"/>
                <a:cs typeface="Times New Roman"/>
              </a:rPr>
              <a:t>task</a:t>
            </a:r>
            <a:r>
              <a:rPr sz="1800" spc="-30" dirty="0">
                <a:solidFill>
                  <a:srgbClr val="006699"/>
                </a:solidFill>
                <a:latin typeface="Georgia"/>
                <a:cs typeface="Georgia"/>
              </a:rPr>
              <a:t>) 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della </a:t>
            </a:r>
            <a:r>
              <a:rPr sz="1800" spc="25" dirty="0">
                <a:solidFill>
                  <a:srgbClr val="006699"/>
                </a:solidFill>
                <a:latin typeface="Georgia"/>
                <a:cs typeface="Georgia"/>
              </a:rPr>
              <a:t>prova </a:t>
            </a:r>
            <a:r>
              <a:rPr sz="1800" spc="30" dirty="0">
                <a:solidFill>
                  <a:srgbClr val="006699"/>
                </a:solidFill>
                <a:latin typeface="Georgia"/>
                <a:cs typeface="Georgia"/>
              </a:rPr>
              <a:t>di </a:t>
            </a:r>
            <a:r>
              <a:rPr sz="1800" spc="-5" dirty="0">
                <a:solidFill>
                  <a:srgbClr val="006699"/>
                </a:solidFill>
                <a:latin typeface="Georgia"/>
                <a:cs typeface="Georgia"/>
              </a:rPr>
              <a:t>ascolto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dirty="0">
                <a:solidFill>
                  <a:srgbClr val="006699"/>
                </a:solidFill>
                <a:latin typeface="Times New Roman"/>
                <a:cs typeface="Times New Roman"/>
              </a:rPr>
              <a:t>listening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)  secondo la 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tempistica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definita </a:t>
            </a:r>
            <a:r>
              <a:rPr sz="1800" spc="20" dirty="0">
                <a:solidFill>
                  <a:srgbClr val="006699"/>
                </a:solidFill>
                <a:latin typeface="Georgia"/>
                <a:cs typeface="Georgia"/>
              </a:rPr>
              <a:t>dal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file </a:t>
            </a:r>
            <a:r>
              <a:rPr sz="1800" spc="20" dirty="0">
                <a:solidFill>
                  <a:srgbClr val="006699"/>
                </a:solidFill>
                <a:latin typeface="Georgia"/>
                <a:cs typeface="Georgia"/>
              </a:rPr>
              <a:t>audio </a:t>
            </a:r>
            <a:r>
              <a:rPr sz="1800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dirty="0">
                <a:solidFill>
                  <a:srgbClr val="006699"/>
                </a:solidFill>
                <a:latin typeface="Times New Roman"/>
                <a:cs typeface="Times New Roman"/>
              </a:rPr>
              <a:t>sound</a:t>
            </a:r>
            <a:r>
              <a:rPr sz="1800" i="1" spc="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006699"/>
                </a:solidFill>
                <a:latin typeface="Times New Roman"/>
                <a:cs typeface="Times New Roman"/>
              </a:rPr>
              <a:t>file</a:t>
            </a:r>
            <a:r>
              <a:rPr sz="1800" spc="-40" dirty="0">
                <a:solidFill>
                  <a:srgbClr val="006699"/>
                </a:solidFill>
                <a:latin typeface="Georgia"/>
                <a:cs typeface="Georgia"/>
              </a:rPr>
              <a:t>).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398390" cy="369332"/>
          </a:xfrm>
        </p:spPr>
        <p:txBody>
          <a:bodyPr/>
          <a:lstStyle/>
          <a:p>
            <a:r>
              <a:rPr lang="it-IT" sz="2400" i="0" dirty="0" smtClean="0"/>
              <a:t>Prova di Italiano VP</a:t>
            </a:r>
            <a:endParaRPr lang="it-IT" sz="2400" i="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38200" y="10668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Struttura:			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 action="ppaction://hlinkfile"/>
              </a:rPr>
              <a:t>guida alla lettura</a:t>
            </a:r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		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sezione dedicata alla verifica della comprensione della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lettura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dedicata alla verifica delle </a:t>
            </a:r>
            <a:r>
              <a:rPr lang="it-IT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conoscenze e competenze grammaticali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Tipologia testuale</a:t>
            </a:r>
          </a:p>
          <a:p>
            <a:pPr algn="just"/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I testi proposti per la verifica della comprensione 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sono 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generalmente </a:t>
            </a:r>
            <a:r>
              <a:rPr lang="it-IT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due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 (ma possono essere anche più di due), appartenenti a due tipologie fondamentali: </a:t>
            </a:r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letterario </a:t>
            </a:r>
            <a:r>
              <a:rPr lang="it-IT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(narrativo o d’altro genere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) </a:t>
            </a:r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non </a:t>
            </a:r>
            <a:r>
              <a:rPr lang="it-IT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letterario a carattere informativo (espositivo, regolativo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, ecc.). </a:t>
            </a:r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Nel 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primo caso si tratta di testi continui e nel secondo di testi continui, non continui o misti. </a:t>
            </a:r>
          </a:p>
        </p:txBody>
      </p:sp>
      <p:pic>
        <p:nvPicPr>
          <p:cNvPr id="4" name="Immagin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946"/>
            <a:ext cx="795438" cy="8505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267200" y="4572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Durata: 75 minuti </a:t>
            </a:r>
          </a:p>
        </p:txBody>
      </p:sp>
    </p:spTree>
    <p:extLst>
      <p:ext uri="{BB962C8B-B14F-4D97-AF65-F5344CB8AC3E}">
        <p14:creationId xmlns:p14="http://schemas.microsoft.com/office/powerpoint/2010/main" val="25267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398390" cy="369332"/>
          </a:xfrm>
        </p:spPr>
        <p:txBody>
          <a:bodyPr/>
          <a:lstStyle/>
          <a:p>
            <a:r>
              <a:rPr lang="it-IT" sz="2400" i="0" dirty="0" smtClean="0"/>
              <a:t>Prova di Matematica VP</a:t>
            </a:r>
            <a:endParaRPr lang="it-IT" sz="2400" i="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38200" y="10668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Struttura:			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 action="ppaction://hlinkfile"/>
              </a:rPr>
              <a:t>guida alla lettura</a:t>
            </a:r>
            <a:endParaRPr lang="it-IT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sezione dedicata alla verifica 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dell’ambito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numeri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dedicata alla verifica 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dell’ambito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spazio e figure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dedicata alla verifica dell’ambito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dati e previsioni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dedicata alla verifica dell’ambito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relazioni e funzioni</a:t>
            </a:r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Tipologia </a:t>
            </a:r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prova</a:t>
            </a:r>
            <a:endParaRPr lang="it-IT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Numero variabile di quesiti 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(da 30 a 40 </a:t>
            </a:r>
            <a:r>
              <a:rPr lang="it-IT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ca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</p:txBody>
      </p:sp>
      <p:pic>
        <p:nvPicPr>
          <p:cNvPr id="4" name="Immagin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946"/>
            <a:ext cx="795438" cy="8505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29874" y="498764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Durata: 75 minuti </a:t>
            </a:r>
          </a:p>
        </p:txBody>
      </p:sp>
    </p:spTree>
    <p:extLst>
      <p:ext uri="{BB962C8B-B14F-4D97-AF65-F5344CB8AC3E}">
        <p14:creationId xmlns:p14="http://schemas.microsoft.com/office/powerpoint/2010/main" val="1104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219200"/>
            <a:ext cx="5455921" cy="1747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 indent="-509270" algn="ctr">
              <a:lnSpc>
                <a:spcPct val="150000"/>
              </a:lnSpc>
              <a:spcBef>
                <a:spcPts val="100"/>
              </a:spcBef>
            </a:pPr>
            <a:r>
              <a:rPr sz="4000" spc="-245" dirty="0"/>
              <a:t>III </a:t>
            </a:r>
            <a:r>
              <a:rPr sz="4000" spc="-225" dirty="0"/>
              <a:t>SECONDARIA </a:t>
            </a:r>
            <a:r>
              <a:rPr lang="it-IT" sz="4000" spc="-225" dirty="0" smtClean="0"/>
              <a:t/>
            </a:r>
            <a:br>
              <a:rPr lang="it-IT" sz="4000" spc="-225" dirty="0" smtClean="0"/>
            </a:br>
            <a:r>
              <a:rPr sz="4000" spc="-245" dirty="0" smtClean="0"/>
              <a:t>DI  </a:t>
            </a:r>
            <a:r>
              <a:rPr sz="4000" i="1" spc="-210" dirty="0"/>
              <a:t>PRIMO</a:t>
            </a:r>
            <a:r>
              <a:rPr sz="4000" i="1" spc="-10" dirty="0"/>
              <a:t> </a:t>
            </a:r>
            <a:r>
              <a:rPr lang="it-IT" sz="4000" i="1" spc="-10" dirty="0" smtClean="0"/>
              <a:t>G</a:t>
            </a:r>
            <a:r>
              <a:rPr sz="4000" i="1" spc="-155" dirty="0" smtClean="0"/>
              <a:t>RADO</a:t>
            </a:r>
            <a:endParaRPr sz="4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3962400" cy="263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952" y="1171955"/>
            <a:ext cx="7581265" cy="4210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245">
              <a:lnSpc>
                <a:spcPct val="150000"/>
              </a:lnSpc>
              <a:spcBef>
                <a:spcPts val="95"/>
              </a:spcBef>
              <a:buClr>
                <a:srgbClr val="006699"/>
              </a:buClr>
              <a:buFont typeface="Arial"/>
              <a:buChar char="•"/>
              <a:tabLst>
                <a:tab pos="196215" algn="l"/>
              </a:tabLst>
            </a:pPr>
            <a:r>
              <a:rPr sz="2000" u="sng" spc="-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Riferimento</a:t>
            </a:r>
            <a:r>
              <a:rPr sz="2000" u="sng" spc="-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2000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normativo</a:t>
            </a:r>
            <a:r>
              <a:rPr sz="2000" spc="-10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r>
              <a:rPr sz="2000" spc="-15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artt.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7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9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D.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Lgs.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62/2017,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nota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MIUR 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1865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10.10.2017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99"/>
              </a:buClr>
              <a:buFont typeface="Arial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6215" algn="l"/>
              </a:tabLst>
            </a:pPr>
            <a:r>
              <a:rPr sz="2000" u="sng" spc="2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Ambiti</a:t>
            </a:r>
            <a:r>
              <a:rPr sz="20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2000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disciplinari</a:t>
            </a:r>
            <a:r>
              <a:rPr sz="2000" spc="-10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2000" dirty="0">
              <a:latin typeface="Georgia"/>
              <a:cs typeface="Georgia"/>
            </a:endParaRPr>
          </a:p>
          <a:p>
            <a:pPr marL="652780" lvl="1" indent="-18288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653415" algn="l"/>
              </a:tabLst>
            </a:pP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Italiano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durata: 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90</a:t>
            </a:r>
            <a:r>
              <a:rPr sz="2000" b="1" spc="-1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minuti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53415" algn="l"/>
              </a:tabLst>
            </a:pPr>
            <a:r>
              <a:rPr sz="20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Matematica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durata: </a:t>
            </a:r>
            <a:r>
              <a:rPr lang="it-I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90</a:t>
            </a:r>
            <a:r>
              <a:rPr sz="2000" b="1" spc="-1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minuti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53415" algn="l"/>
              </a:tabLst>
            </a:pP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Inglese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(livello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A1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A2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QCER)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durata: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90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minuti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6699"/>
              </a:buClr>
            </a:pPr>
            <a:endParaRPr sz="195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Font typeface="Arial"/>
              <a:buChar char="•"/>
              <a:tabLst>
                <a:tab pos="196215" algn="l"/>
              </a:tabLst>
            </a:pPr>
            <a:r>
              <a:rPr sz="20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Modalità </a:t>
            </a:r>
            <a:r>
              <a:rPr sz="2000" u="sng" spc="3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di</a:t>
            </a:r>
            <a:r>
              <a:rPr sz="20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2000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somministrazione</a:t>
            </a:r>
            <a:r>
              <a:rPr sz="2000" spc="-10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2000" dirty="0">
              <a:latin typeface="Georgia"/>
              <a:cs typeface="Georgia"/>
            </a:endParaRPr>
          </a:p>
          <a:p>
            <a:pPr marL="652780" lvl="1" indent="-18288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653415" algn="l"/>
              </a:tabLst>
            </a:pPr>
            <a:r>
              <a:rPr sz="2000" b="1" i="1" spc="-120" dirty="0">
                <a:solidFill>
                  <a:srgbClr val="006699"/>
                </a:solidFill>
                <a:latin typeface="Georgia"/>
                <a:cs typeface="Georgia"/>
              </a:rPr>
              <a:t>COMPUTER </a:t>
            </a:r>
            <a:r>
              <a:rPr sz="2000" b="1" i="1" spc="-160" dirty="0">
                <a:solidFill>
                  <a:srgbClr val="006699"/>
                </a:solidFill>
                <a:latin typeface="Georgia"/>
                <a:cs typeface="Georgia"/>
              </a:rPr>
              <a:t>BASED</a:t>
            </a:r>
            <a:r>
              <a:rPr sz="2000" b="1" i="1" spc="85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(CBT)</a:t>
            </a:r>
            <a:endParaRPr sz="2000" dirty="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653415" algn="l"/>
              </a:tabLst>
            </a:pPr>
            <a:r>
              <a:rPr sz="2000" b="1" spc="165" dirty="0">
                <a:solidFill>
                  <a:srgbClr val="006699"/>
                </a:solidFill>
                <a:latin typeface="Times New Roman"/>
                <a:cs typeface="Times New Roman"/>
              </a:rPr>
              <a:t>ON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006699"/>
                </a:solidFill>
                <a:latin typeface="Times New Roman"/>
                <a:cs typeface="Times New Roman"/>
              </a:rPr>
              <a:t>LINE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952" y="343534"/>
            <a:ext cx="5759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imes New Roman"/>
                <a:cs typeface="Times New Roman"/>
              </a:rPr>
              <a:t>Le </a:t>
            </a:r>
            <a:r>
              <a:rPr sz="2400" i="0" spc="75" dirty="0">
                <a:latin typeface="Times New Roman"/>
                <a:cs typeface="Times New Roman"/>
              </a:rPr>
              <a:t>prove </a:t>
            </a:r>
            <a:r>
              <a:rPr sz="2400" i="0" spc="125" dirty="0">
                <a:latin typeface="Times New Roman"/>
                <a:cs typeface="Times New Roman"/>
              </a:rPr>
              <a:t>di </a:t>
            </a:r>
            <a:r>
              <a:rPr sz="2400" i="0" dirty="0">
                <a:latin typeface="Times New Roman"/>
                <a:cs typeface="Times New Roman"/>
              </a:rPr>
              <a:t>III </a:t>
            </a:r>
            <a:r>
              <a:rPr sz="2400" i="0" spc="60" dirty="0">
                <a:latin typeface="Times New Roman"/>
                <a:cs typeface="Times New Roman"/>
              </a:rPr>
              <a:t>secondaria </a:t>
            </a:r>
            <a:r>
              <a:rPr sz="2400" i="0" spc="125" dirty="0">
                <a:latin typeface="Times New Roman"/>
                <a:cs typeface="Times New Roman"/>
              </a:rPr>
              <a:t>di </a:t>
            </a:r>
            <a:r>
              <a:rPr sz="2400" i="0" spc="75" dirty="0">
                <a:latin typeface="Times New Roman"/>
                <a:cs typeface="Times New Roman"/>
              </a:rPr>
              <a:t>primo</a:t>
            </a:r>
            <a:r>
              <a:rPr sz="2400" i="0" spc="-385" dirty="0">
                <a:latin typeface="Times New Roman"/>
                <a:cs typeface="Times New Roman"/>
              </a:rPr>
              <a:t> </a:t>
            </a:r>
            <a:r>
              <a:rPr sz="2400" i="0" spc="50" dirty="0">
                <a:latin typeface="Times New Roman"/>
                <a:cs typeface="Times New Roman"/>
              </a:rPr>
              <a:t>grado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122164"/>
            <a:ext cx="8001000" cy="1689035"/>
          </a:xfrm>
        </p:spPr>
        <p:txBody>
          <a:bodyPr/>
          <a:lstStyle/>
          <a:p>
            <a:pPr algn="l"/>
            <a:r>
              <a:rPr lang="it-IT" sz="2000" i="0" dirty="0" smtClean="0"/>
              <a:t>Tipologia di somministrazione: </a:t>
            </a:r>
            <a:r>
              <a:rPr lang="it-IT" sz="2000" b="0" i="0" dirty="0" smtClean="0"/>
              <a:t>prova CBT</a:t>
            </a:r>
            <a:br>
              <a:rPr lang="it-IT" sz="2000" b="0" i="0" dirty="0" smtClean="0"/>
            </a:br>
            <a:r>
              <a:rPr lang="it-IT" sz="2000" b="0" i="0" dirty="0" smtClean="0"/>
              <a:t/>
            </a:r>
            <a:br>
              <a:rPr lang="it-IT" sz="2000" b="0" i="0" dirty="0" smtClean="0"/>
            </a:br>
            <a:r>
              <a:rPr lang="it-IT" sz="2000" i="0" dirty="0" smtClean="0"/>
              <a:t>Discipline coinvolte</a:t>
            </a:r>
            <a:r>
              <a:rPr lang="it-IT" sz="2000" b="0" i="0" dirty="0" smtClean="0"/>
              <a:t>: Italiano, Matematica, Inglese</a:t>
            </a:r>
            <a:br>
              <a:rPr lang="it-IT" sz="2000" b="0" i="0" dirty="0" smtClean="0"/>
            </a:br>
            <a:r>
              <a:rPr lang="it-IT" sz="2000" b="0" i="0" dirty="0" smtClean="0"/>
              <a:t/>
            </a:r>
            <a:br>
              <a:rPr lang="it-IT" sz="2000" b="0" i="0" dirty="0" smtClean="0"/>
            </a:br>
            <a:r>
              <a:rPr lang="it-IT" sz="2000" i="0" dirty="0" smtClean="0"/>
              <a:t>Tempistica</a:t>
            </a:r>
            <a:r>
              <a:rPr lang="it-IT" sz="2000" b="0" i="0" dirty="0" smtClean="0"/>
              <a:t>: </a:t>
            </a:r>
            <a:br>
              <a:rPr lang="it-IT" sz="2000" b="0" i="0" dirty="0" smtClean="0"/>
            </a:br>
            <a:r>
              <a:rPr lang="it-IT" sz="2000" b="0" i="0" dirty="0" smtClean="0"/>
              <a:t/>
            </a:r>
            <a:br>
              <a:rPr lang="it-IT" sz="2000" b="0" i="0" dirty="0" smtClean="0"/>
            </a:br>
            <a:endParaRPr lang="it-IT" sz="2000" b="0" i="0" dirty="0"/>
          </a:p>
        </p:txBody>
      </p:sp>
      <p:sp>
        <p:nvSpPr>
          <p:cNvPr id="3" name="Rettangolo 2"/>
          <p:cNvSpPr/>
          <p:nvPr/>
        </p:nvSpPr>
        <p:spPr>
          <a:xfrm>
            <a:off x="533400" y="4333646"/>
            <a:ext cx="37338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2780" marR="26670" lvl="1" indent="-182880">
              <a:lnSpc>
                <a:spcPct val="100299"/>
              </a:lnSpc>
              <a:spcBef>
                <a:spcPts val="459"/>
              </a:spcBef>
              <a:buFont typeface="Arial"/>
              <a:buChar char="•"/>
              <a:tabLst>
                <a:tab pos="653415" algn="l"/>
              </a:tabLst>
            </a:pPr>
            <a:r>
              <a:rPr lang="it-IT" sz="2000" b="1" spc="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SELVA CAFARO</a:t>
            </a:r>
            <a:r>
              <a:rPr lang="it-IT" sz="2000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</a:p>
          <a:p>
            <a:pPr marL="469900" marR="26670" lvl="1">
              <a:lnSpc>
                <a:spcPct val="100299"/>
              </a:lnSpc>
              <a:spcBef>
                <a:spcPts val="459"/>
              </a:spcBef>
              <a:tabLst>
                <a:tab pos="653415" algn="l"/>
              </a:tabLst>
            </a:pPr>
            <a:r>
              <a:rPr lang="it-IT" sz="2000" b="1" spc="70" dirty="0" smtClean="0">
                <a:solidFill>
                  <a:schemeClr val="tx2"/>
                </a:solidFill>
                <a:latin typeface="Times New Roman"/>
                <a:cs typeface="Times New Roman"/>
              </a:rPr>
              <a:t>ITA</a:t>
            </a:r>
            <a:r>
              <a:rPr lang="it-IT" sz="2000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09 aprile 2018</a:t>
            </a:r>
          </a:p>
          <a:p>
            <a:pPr marL="469900" marR="26670" lvl="1">
              <a:lnSpc>
                <a:spcPct val="100299"/>
              </a:lnSpc>
              <a:spcBef>
                <a:spcPts val="459"/>
              </a:spcBef>
              <a:tabLst>
                <a:tab pos="653415" algn="l"/>
              </a:tabLst>
            </a:pPr>
            <a:r>
              <a:rPr lang="it-IT" sz="2000" b="1" spc="70" dirty="0" smtClean="0">
                <a:solidFill>
                  <a:schemeClr val="tx2"/>
                </a:solidFill>
                <a:latin typeface="Times New Roman"/>
                <a:cs typeface="Times New Roman"/>
              </a:rPr>
              <a:t>MAT</a:t>
            </a:r>
            <a:r>
              <a:rPr lang="it-IT" sz="2000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it-IT" sz="2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aprile 2018</a:t>
            </a:r>
          </a:p>
          <a:p>
            <a:pPr marL="469900" marR="26670" lvl="1">
              <a:lnSpc>
                <a:spcPct val="100299"/>
              </a:lnSpc>
              <a:spcBef>
                <a:spcPts val="459"/>
              </a:spcBef>
              <a:tabLst>
                <a:tab pos="653415" algn="l"/>
              </a:tabLst>
            </a:pPr>
            <a:r>
              <a:rPr lang="it-IT" sz="2000" b="1" spc="70" dirty="0">
                <a:solidFill>
                  <a:schemeClr val="tx2"/>
                </a:solidFill>
                <a:latin typeface="Times New Roman"/>
                <a:cs typeface="Times New Roman"/>
              </a:rPr>
              <a:t>ING</a:t>
            </a:r>
            <a:r>
              <a:rPr lang="it-IT" sz="2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11 aprile 2018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55573" y="4333646"/>
            <a:ext cx="37338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2780" marR="26670" lvl="1" indent="-182880">
              <a:lnSpc>
                <a:spcPct val="100299"/>
              </a:lnSpc>
              <a:spcBef>
                <a:spcPts val="459"/>
              </a:spcBef>
              <a:buFont typeface="Arial"/>
              <a:buChar char="•"/>
              <a:tabLst>
                <a:tab pos="653415" algn="l"/>
              </a:tabLst>
            </a:pPr>
            <a:r>
              <a:rPr lang="it-IT" sz="2000" b="1" spc="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CACCIOTTOLI</a:t>
            </a:r>
            <a:r>
              <a:rPr lang="it-IT" sz="2000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</a:p>
          <a:p>
            <a:pPr marL="469900" marR="26670" lvl="1">
              <a:lnSpc>
                <a:spcPct val="100299"/>
              </a:lnSpc>
              <a:spcBef>
                <a:spcPts val="459"/>
              </a:spcBef>
              <a:tabLst>
                <a:tab pos="653415" algn="l"/>
              </a:tabLst>
            </a:pPr>
            <a:r>
              <a:rPr lang="it-IT" sz="2000" b="1" spc="70" dirty="0" smtClean="0">
                <a:solidFill>
                  <a:schemeClr val="tx2"/>
                </a:solidFill>
                <a:latin typeface="Times New Roman"/>
                <a:cs typeface="Times New Roman"/>
              </a:rPr>
              <a:t>ITA</a:t>
            </a:r>
            <a:r>
              <a:rPr lang="it-IT" sz="2000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11 aprile 2018</a:t>
            </a:r>
          </a:p>
          <a:p>
            <a:pPr marL="469900" marR="26670" lvl="1">
              <a:lnSpc>
                <a:spcPct val="100299"/>
              </a:lnSpc>
              <a:spcBef>
                <a:spcPts val="459"/>
              </a:spcBef>
              <a:tabLst>
                <a:tab pos="653415" algn="l"/>
              </a:tabLst>
            </a:pPr>
            <a:r>
              <a:rPr lang="it-IT" sz="2000" b="1" spc="70" dirty="0">
                <a:solidFill>
                  <a:schemeClr val="tx2"/>
                </a:solidFill>
                <a:latin typeface="Times New Roman"/>
                <a:cs typeface="Times New Roman"/>
              </a:rPr>
              <a:t>MAT</a:t>
            </a:r>
            <a:r>
              <a:rPr lang="it-IT" sz="2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12 aprile 2018</a:t>
            </a:r>
          </a:p>
          <a:p>
            <a:pPr marL="469900" marR="26670" lvl="1">
              <a:lnSpc>
                <a:spcPct val="100299"/>
              </a:lnSpc>
              <a:spcBef>
                <a:spcPts val="459"/>
              </a:spcBef>
              <a:tabLst>
                <a:tab pos="653415" algn="l"/>
              </a:tabLst>
            </a:pPr>
            <a:r>
              <a:rPr lang="it-IT" sz="2000" b="1" spc="70" dirty="0">
                <a:solidFill>
                  <a:schemeClr val="tx2"/>
                </a:solidFill>
                <a:latin typeface="Times New Roman"/>
                <a:cs typeface="Times New Roman"/>
              </a:rPr>
              <a:t>ING</a:t>
            </a:r>
            <a:r>
              <a:rPr lang="it-IT" sz="2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13 aprile 2018</a:t>
            </a:r>
          </a:p>
        </p:txBody>
      </p:sp>
      <p:sp>
        <p:nvSpPr>
          <p:cNvPr id="5" name="Rettangolo 4"/>
          <p:cNvSpPr/>
          <p:nvPr/>
        </p:nvSpPr>
        <p:spPr>
          <a:xfrm>
            <a:off x="741218" y="60198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26670" lvl="1">
              <a:lnSpc>
                <a:spcPct val="100299"/>
              </a:lnSpc>
              <a:spcBef>
                <a:spcPts val="459"/>
              </a:spcBef>
              <a:tabLst>
                <a:tab pos="653415" algn="l"/>
              </a:tabLst>
            </a:pPr>
            <a:r>
              <a:rPr lang="it-IT" sz="2000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Studenti suddivisi per turni di prove (3 turni al giorno)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4409" y="2878643"/>
            <a:ext cx="82296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26670" lvl="1" algn="just">
              <a:lnSpc>
                <a:spcPct val="100299"/>
              </a:lnSpc>
              <a:spcBef>
                <a:spcPts val="459"/>
              </a:spcBef>
              <a:tabLst>
                <a:tab pos="653415" algn="l"/>
              </a:tabLst>
            </a:pPr>
            <a:r>
              <a:rPr lang="it-IT" sz="2000" b="1" spc="110" dirty="0" smtClean="0">
                <a:solidFill>
                  <a:srgbClr val="006699"/>
                </a:solidFill>
                <a:latin typeface="Times New Roman"/>
                <a:cs typeface="Times New Roman"/>
              </a:rPr>
              <a:t>Definita </a:t>
            </a:r>
            <a:r>
              <a:rPr lang="it-IT"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nell’ambito </a:t>
            </a:r>
            <a:r>
              <a:rPr lang="it-IT" sz="2000" b="1" spc="75" dirty="0" smtClean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lang="it-IT" sz="2000" b="1" spc="11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una </a:t>
            </a:r>
            <a:r>
              <a:rPr lang="it-IT" sz="2000" b="1" i="1" spc="-170" dirty="0">
                <a:solidFill>
                  <a:srgbClr val="006699"/>
                </a:solidFill>
                <a:latin typeface="Georgia"/>
                <a:cs typeface="Georgia"/>
              </a:rPr>
              <a:t>finestra </a:t>
            </a:r>
            <a:r>
              <a:rPr lang="it-IT" sz="2000" b="1" i="1" spc="-140" dirty="0">
                <a:solidFill>
                  <a:srgbClr val="006699"/>
                </a:solidFill>
                <a:latin typeface="Georgia"/>
                <a:cs typeface="Georgia"/>
              </a:rPr>
              <a:t>di </a:t>
            </a:r>
            <a:r>
              <a:rPr lang="it-IT" sz="2000" b="1" i="1" spc="-180" dirty="0">
                <a:solidFill>
                  <a:srgbClr val="006699"/>
                </a:solidFill>
                <a:latin typeface="Georgia"/>
                <a:cs typeface="Georgia"/>
              </a:rPr>
              <a:t>somministrazione </a:t>
            </a:r>
            <a:r>
              <a:rPr lang="it-IT"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indicata </a:t>
            </a:r>
            <a:r>
              <a:rPr lang="it-IT"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dal </a:t>
            </a:r>
            <a:r>
              <a:rPr lang="it-IT" sz="2000" b="1" spc="60" dirty="0" smtClean="0">
                <a:solidFill>
                  <a:srgbClr val="006699"/>
                </a:solidFill>
                <a:latin typeface="Times New Roman"/>
                <a:cs typeface="Times New Roman"/>
              </a:rPr>
              <a:t>INVALSI  </a:t>
            </a:r>
            <a:r>
              <a:rPr lang="it-IT"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in</a:t>
            </a:r>
            <a:r>
              <a:rPr lang="it-IT"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base</a:t>
            </a:r>
            <a:r>
              <a:rPr lang="it-IT"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al</a:t>
            </a:r>
            <a:r>
              <a:rPr lang="it-IT"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numero</a:t>
            </a:r>
            <a:r>
              <a:rPr lang="it-IT"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degli</a:t>
            </a:r>
            <a:r>
              <a:rPr lang="it-IT"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studenti</a:t>
            </a:r>
            <a:r>
              <a:rPr lang="it-IT"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lang="it-IT"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lang="it-IT"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computer</a:t>
            </a:r>
            <a:r>
              <a:rPr lang="it-IT"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collegato</a:t>
            </a:r>
            <a:r>
              <a:rPr lang="it-IT"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in  </a:t>
            </a:r>
            <a:r>
              <a:rPr lang="it-IT" sz="20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rete</a:t>
            </a:r>
            <a:r>
              <a:rPr lang="it-IT"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comunicati</a:t>
            </a:r>
            <a:r>
              <a:rPr lang="it-IT"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dalla</a:t>
            </a:r>
            <a:r>
              <a:rPr lang="it-IT"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scuola</a:t>
            </a:r>
          </a:p>
          <a:p>
            <a:pPr marL="652780" marR="26670" lvl="1" indent="-182880" algn="just">
              <a:lnSpc>
                <a:spcPct val="100299"/>
              </a:lnSpc>
              <a:spcBef>
                <a:spcPts val="459"/>
              </a:spcBef>
              <a:buFont typeface="Arial"/>
              <a:buChar char="•"/>
              <a:tabLst>
                <a:tab pos="653415" algn="l"/>
              </a:tabLst>
            </a:pPr>
            <a:endParaRPr lang="it-IT" sz="2000" b="1" spc="70" dirty="0">
              <a:solidFill>
                <a:srgbClr val="00669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398390" cy="369332"/>
          </a:xfrm>
        </p:spPr>
        <p:txBody>
          <a:bodyPr/>
          <a:lstStyle/>
          <a:p>
            <a:r>
              <a:rPr lang="it-IT" sz="2400" i="0" dirty="0" smtClean="0"/>
              <a:t>Prova di Italiano IIIS</a:t>
            </a:r>
            <a:endParaRPr lang="it-IT" sz="2400" i="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5800" y="990600"/>
            <a:ext cx="792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Struttura:					</a:t>
            </a:r>
          </a:p>
          <a:p>
            <a:pPr marL="285750" indent="-285750" algn="just"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</a:t>
            </a: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sezione dedicata alla verifica della comprensione della </a:t>
            </a:r>
            <a:r>
              <a:rPr lang="it-IT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lettura</a:t>
            </a:r>
          </a:p>
          <a:p>
            <a:pPr marL="285750" indent="-285750" algn="just"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</a:t>
            </a: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dedicata alla verifica delle </a:t>
            </a:r>
            <a:r>
              <a:rPr lang="it-IT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conoscenze e competenze </a:t>
            </a:r>
            <a:r>
              <a:rPr lang="it-IT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grammaticali</a:t>
            </a:r>
            <a:endParaRPr lang="it-IT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una sezione dedicata alla verifica delle </a:t>
            </a:r>
            <a:r>
              <a:rPr lang="it-IT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conoscenze e </a:t>
            </a:r>
            <a:r>
              <a:rPr lang="it-IT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competenze lessicali</a:t>
            </a:r>
            <a:endParaRPr lang="it-IT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endParaRPr lang="it-IT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Tipologia testuale</a:t>
            </a:r>
          </a:p>
          <a:p>
            <a:pPr algn="just"/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I testi proposti per la verifica della comprensione </a:t>
            </a:r>
            <a:r>
              <a:rPr lang="it-IT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sono </a:t>
            </a: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generalmente </a:t>
            </a:r>
            <a:r>
              <a:rPr lang="it-IT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tre</a:t>
            </a:r>
            <a:r>
              <a:rPr lang="it-IT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(ma possono essere anche più di </a:t>
            </a:r>
            <a:r>
              <a:rPr lang="it-IT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tre), </a:t>
            </a: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appartenenti a due tipologie fondamentali: </a:t>
            </a:r>
            <a:endParaRPr lang="it-IT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letterario </a:t>
            </a:r>
            <a:r>
              <a:rPr lang="it-IT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(narrativo o d’altro genere</a:t>
            </a: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) </a:t>
            </a:r>
            <a:endParaRPr lang="it-IT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non </a:t>
            </a:r>
            <a:r>
              <a:rPr lang="it-IT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letterario a carattere informativo (espositivo, regolativo</a:t>
            </a: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, ecc.). </a:t>
            </a:r>
            <a:endParaRPr lang="it-IT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Nel </a:t>
            </a:r>
            <a:r>
              <a:rPr lang="it-IT" sz="2000" dirty="0">
                <a:solidFill>
                  <a:schemeClr val="tx2"/>
                </a:solidFill>
                <a:latin typeface="Georgia" panose="02040502050405020303" pitchFamily="18" charset="0"/>
              </a:rPr>
              <a:t>primo caso si tratta di testi continui e nel secondo di testi continui, non continui o misti.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4267200" y="457200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Durata: 90 minuti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374716" y="66055"/>
            <a:ext cx="2486578" cy="359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71120">
              <a:lnSpc>
                <a:spcPct val="102800"/>
              </a:lnSpc>
              <a:spcBef>
                <a:spcPts val="1765"/>
              </a:spcBef>
            </a:pPr>
            <a:r>
              <a:rPr lang="it-IT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  <a:hlinkClick r:id="rId2" action="ppaction://hlinkfile"/>
              </a:rPr>
              <a:t>Materiale informativo</a:t>
            </a:r>
            <a:endParaRPr lang="it-IT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392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2" y="343534"/>
            <a:ext cx="6062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65" dirty="0">
                <a:latin typeface="Times New Roman"/>
                <a:cs typeface="Times New Roman"/>
              </a:rPr>
              <a:t>Il</a:t>
            </a:r>
            <a:r>
              <a:rPr sz="2400" i="0" spc="-5" dirty="0">
                <a:latin typeface="Times New Roman"/>
                <a:cs typeface="Times New Roman"/>
              </a:rPr>
              <a:t> </a:t>
            </a:r>
            <a:r>
              <a:rPr sz="2400" i="0" spc="55" dirty="0">
                <a:latin typeface="Times New Roman"/>
                <a:cs typeface="Times New Roman"/>
              </a:rPr>
              <a:t>decreto</a:t>
            </a:r>
            <a:r>
              <a:rPr sz="2400" i="0" spc="-20" dirty="0">
                <a:latin typeface="Times New Roman"/>
                <a:cs typeface="Times New Roman"/>
              </a:rPr>
              <a:t> </a:t>
            </a:r>
            <a:r>
              <a:rPr sz="2400" i="0" spc="105" dirty="0">
                <a:latin typeface="Times New Roman"/>
                <a:cs typeface="Times New Roman"/>
              </a:rPr>
              <a:t>legislativo</a:t>
            </a:r>
            <a:r>
              <a:rPr sz="2400" i="0" spc="-10" dirty="0">
                <a:latin typeface="Times New Roman"/>
                <a:cs typeface="Times New Roman"/>
              </a:rPr>
              <a:t> </a:t>
            </a:r>
            <a:r>
              <a:rPr sz="2400" i="0" spc="60" dirty="0">
                <a:latin typeface="Times New Roman"/>
                <a:cs typeface="Times New Roman"/>
              </a:rPr>
              <a:t>n.</a:t>
            </a:r>
            <a:r>
              <a:rPr sz="2400" i="0" spc="-5" dirty="0">
                <a:latin typeface="Times New Roman"/>
                <a:cs typeface="Times New Roman"/>
              </a:rPr>
              <a:t> </a:t>
            </a:r>
            <a:r>
              <a:rPr sz="2400" i="0" dirty="0">
                <a:latin typeface="Times New Roman"/>
                <a:cs typeface="Times New Roman"/>
              </a:rPr>
              <a:t>62</a:t>
            </a:r>
            <a:r>
              <a:rPr sz="2400" i="0" spc="-5" dirty="0">
                <a:latin typeface="Times New Roman"/>
                <a:cs typeface="Times New Roman"/>
              </a:rPr>
              <a:t> </a:t>
            </a:r>
            <a:r>
              <a:rPr sz="2400" i="0" spc="130" dirty="0">
                <a:latin typeface="Times New Roman"/>
                <a:cs typeface="Times New Roman"/>
              </a:rPr>
              <a:t>del</a:t>
            </a:r>
            <a:r>
              <a:rPr sz="2400" i="0" spc="-10" dirty="0">
                <a:latin typeface="Times New Roman"/>
                <a:cs typeface="Times New Roman"/>
              </a:rPr>
              <a:t> </a:t>
            </a:r>
            <a:r>
              <a:rPr sz="2400" i="0" dirty="0">
                <a:latin typeface="Times New Roman"/>
                <a:cs typeface="Times New Roman"/>
              </a:rPr>
              <a:t>13</a:t>
            </a:r>
            <a:r>
              <a:rPr sz="2400" i="0" spc="-5" dirty="0">
                <a:latin typeface="Times New Roman"/>
                <a:cs typeface="Times New Roman"/>
              </a:rPr>
              <a:t> </a:t>
            </a:r>
            <a:r>
              <a:rPr sz="2400" i="0" spc="65" dirty="0">
                <a:latin typeface="Times New Roman"/>
                <a:cs typeface="Times New Roman"/>
              </a:rPr>
              <a:t>aprile</a:t>
            </a:r>
            <a:r>
              <a:rPr sz="2400" i="0" spc="-20" dirty="0">
                <a:latin typeface="Times New Roman"/>
                <a:cs typeface="Times New Roman"/>
              </a:rPr>
              <a:t> </a:t>
            </a:r>
            <a:r>
              <a:rPr sz="2400" i="0" dirty="0">
                <a:latin typeface="Times New Roman"/>
                <a:cs typeface="Times New Roman"/>
              </a:rPr>
              <a:t>2017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1932" y="1397647"/>
            <a:ext cx="7897268" cy="48211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2255" marR="753745" indent="58483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76092"/>
                </a:solidFill>
                <a:latin typeface="Times New Roman"/>
                <a:cs typeface="Times New Roman"/>
              </a:rPr>
              <a:t>Le </a:t>
            </a:r>
            <a:r>
              <a:rPr sz="2800" b="1" spc="110" dirty="0">
                <a:solidFill>
                  <a:srgbClr val="376092"/>
                </a:solidFill>
                <a:latin typeface="Times New Roman"/>
                <a:cs typeface="Times New Roman"/>
              </a:rPr>
              <a:t>«due </a:t>
            </a:r>
            <a:r>
              <a:rPr sz="2800" b="1" spc="100" dirty="0">
                <a:solidFill>
                  <a:srgbClr val="376092"/>
                </a:solidFill>
                <a:latin typeface="Times New Roman"/>
                <a:cs typeface="Times New Roman"/>
              </a:rPr>
              <a:t>valutazioni»  </a:t>
            </a:r>
            <a:r>
              <a:rPr sz="2800" b="1" spc="95" dirty="0">
                <a:solidFill>
                  <a:srgbClr val="376092"/>
                </a:solidFill>
                <a:latin typeface="Times New Roman"/>
                <a:cs typeface="Times New Roman"/>
              </a:rPr>
              <a:t>presenti </a:t>
            </a:r>
            <a:r>
              <a:rPr sz="2800" b="1" spc="150" dirty="0">
                <a:solidFill>
                  <a:srgbClr val="376092"/>
                </a:solidFill>
                <a:latin typeface="Times New Roman"/>
                <a:cs typeface="Times New Roman"/>
              </a:rPr>
              <a:t>nel </a:t>
            </a:r>
            <a:r>
              <a:rPr sz="2800" b="1" spc="65" dirty="0">
                <a:solidFill>
                  <a:srgbClr val="376092"/>
                </a:solidFill>
                <a:latin typeface="Times New Roman"/>
                <a:cs typeface="Times New Roman"/>
              </a:rPr>
              <a:t>decreto</a:t>
            </a:r>
            <a:r>
              <a:rPr sz="2800" b="1" spc="-275" dirty="0">
                <a:solidFill>
                  <a:srgbClr val="376092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376092"/>
                </a:solidFill>
                <a:latin typeface="Times New Roman"/>
                <a:cs typeface="Times New Roman"/>
              </a:rPr>
              <a:t>62/2017: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527685" marR="5080" indent="-514984" algn="just">
              <a:lnSpc>
                <a:spcPct val="100000"/>
              </a:lnSpc>
              <a:buAutoNum type="arabicParenR"/>
              <a:tabLst>
                <a:tab pos="528320" algn="l"/>
              </a:tabLst>
            </a:pPr>
            <a:r>
              <a:rPr sz="2800" b="1" spc="-85" dirty="0">
                <a:solidFill>
                  <a:srgbClr val="376092"/>
                </a:solidFill>
                <a:latin typeface="Times New Roman"/>
                <a:cs typeface="Times New Roman"/>
              </a:rPr>
              <a:t>La </a:t>
            </a:r>
            <a:r>
              <a:rPr sz="2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valutazione </a:t>
            </a:r>
            <a:r>
              <a:rPr sz="2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scolastica </a:t>
            </a:r>
            <a:r>
              <a:rPr sz="2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«interna»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80" dirty="0">
                <a:solidFill>
                  <a:srgbClr val="376092"/>
                </a:solidFill>
                <a:latin typeface="Times New Roman"/>
                <a:cs typeface="Times New Roman"/>
              </a:rPr>
              <a:t>alla  </a:t>
            </a:r>
            <a:r>
              <a:rPr sz="2800" b="1" spc="50" dirty="0">
                <a:solidFill>
                  <a:srgbClr val="376092"/>
                </a:solidFill>
                <a:latin typeface="Times New Roman"/>
                <a:cs typeface="Times New Roman"/>
              </a:rPr>
              <a:t>scuola;</a:t>
            </a:r>
            <a:endParaRPr sz="2800" dirty="0">
              <a:latin typeface="Times New Roman"/>
              <a:cs typeface="Times New Roman"/>
            </a:endParaRPr>
          </a:p>
          <a:p>
            <a:pPr marL="527685" marR="6350" indent="-514984" algn="just">
              <a:lnSpc>
                <a:spcPct val="100000"/>
              </a:lnSpc>
              <a:buAutoNum type="arabicParenR"/>
              <a:tabLst>
                <a:tab pos="528320" algn="l"/>
              </a:tabLst>
            </a:pPr>
            <a:r>
              <a:rPr sz="2800" b="1" spc="-85" dirty="0">
                <a:solidFill>
                  <a:srgbClr val="376092"/>
                </a:solidFill>
                <a:latin typeface="Times New Roman"/>
                <a:cs typeface="Times New Roman"/>
              </a:rPr>
              <a:t>La </a:t>
            </a:r>
            <a:r>
              <a:rPr sz="2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valutazione </a:t>
            </a:r>
            <a:r>
              <a:rPr sz="2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scolastica </a:t>
            </a:r>
            <a:r>
              <a:rPr sz="2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«esterna»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80" dirty="0">
                <a:solidFill>
                  <a:srgbClr val="376092"/>
                </a:solidFill>
                <a:latin typeface="Times New Roman"/>
                <a:cs typeface="Times New Roman"/>
              </a:rPr>
              <a:t>alla  </a:t>
            </a:r>
            <a:r>
              <a:rPr sz="2800" b="1" spc="50" dirty="0">
                <a:solidFill>
                  <a:srgbClr val="376092"/>
                </a:solidFill>
                <a:latin typeface="Times New Roman"/>
                <a:cs typeface="Times New Roman"/>
              </a:rPr>
              <a:t>scuola: </a:t>
            </a:r>
            <a:r>
              <a:rPr sz="2800" b="1" spc="155" dirty="0">
                <a:solidFill>
                  <a:srgbClr val="376092"/>
                </a:solidFill>
                <a:latin typeface="Times New Roman"/>
                <a:cs typeface="Times New Roman"/>
              </a:rPr>
              <a:t>il </a:t>
            </a:r>
            <a:r>
              <a:rPr sz="2800" b="1" spc="105" dirty="0">
                <a:solidFill>
                  <a:srgbClr val="376092"/>
                </a:solidFill>
                <a:latin typeface="Times New Roman"/>
                <a:cs typeface="Times New Roman"/>
              </a:rPr>
              <a:t>sistema </a:t>
            </a:r>
            <a:r>
              <a:rPr sz="2800" b="1" spc="155" dirty="0">
                <a:solidFill>
                  <a:srgbClr val="376092"/>
                </a:solidFill>
                <a:latin typeface="Times New Roman"/>
                <a:cs typeface="Times New Roman"/>
              </a:rPr>
              <a:t>delle </a:t>
            </a:r>
            <a:r>
              <a:rPr sz="2800" b="1" spc="90" dirty="0">
                <a:solidFill>
                  <a:srgbClr val="376092"/>
                </a:solidFill>
                <a:latin typeface="Times New Roman"/>
                <a:cs typeface="Times New Roman"/>
              </a:rPr>
              <a:t>prove</a:t>
            </a:r>
            <a:r>
              <a:rPr sz="2800" b="1" spc="-470" dirty="0">
                <a:solidFill>
                  <a:srgbClr val="376092"/>
                </a:solidFill>
                <a:latin typeface="Times New Roman"/>
                <a:cs typeface="Times New Roman"/>
              </a:rPr>
              <a:t> </a:t>
            </a:r>
            <a:r>
              <a:rPr sz="2800" b="1" spc="120" dirty="0">
                <a:solidFill>
                  <a:srgbClr val="376092"/>
                </a:solidFill>
                <a:latin typeface="Times New Roman"/>
                <a:cs typeface="Times New Roman"/>
              </a:rPr>
              <a:t>nazionali  </a:t>
            </a:r>
            <a:r>
              <a:rPr sz="2800" b="1" spc="70" dirty="0">
                <a:solidFill>
                  <a:srgbClr val="376092"/>
                </a:solidFill>
                <a:latin typeface="Times New Roman"/>
                <a:cs typeface="Times New Roman"/>
              </a:rPr>
              <a:t>standardizzate.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2700" marR="441325" algn="just">
              <a:lnSpc>
                <a:spcPct val="100000"/>
              </a:lnSpc>
            </a:pPr>
            <a:r>
              <a:rPr sz="2800" b="1" spc="125" dirty="0">
                <a:solidFill>
                  <a:srgbClr val="376092"/>
                </a:solidFill>
                <a:latin typeface="Times New Roman"/>
                <a:cs typeface="Times New Roman"/>
              </a:rPr>
              <a:t>Queste </a:t>
            </a:r>
            <a:r>
              <a:rPr sz="2800" b="1" spc="145" dirty="0">
                <a:solidFill>
                  <a:srgbClr val="376092"/>
                </a:solidFill>
                <a:latin typeface="Times New Roman"/>
                <a:cs typeface="Times New Roman"/>
              </a:rPr>
              <a:t>due </a:t>
            </a:r>
            <a:r>
              <a:rPr sz="2800" b="1" spc="110" dirty="0">
                <a:solidFill>
                  <a:srgbClr val="376092"/>
                </a:solidFill>
                <a:latin typeface="Times New Roman"/>
                <a:cs typeface="Times New Roman"/>
              </a:rPr>
              <a:t>valutazioni </a:t>
            </a:r>
            <a:r>
              <a:rPr sz="28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hanno</a:t>
            </a:r>
            <a:r>
              <a:rPr sz="2800" b="1" spc="-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>
                <a:solidFill>
                  <a:srgbClr val="FF0000"/>
                </a:solidFill>
                <a:latin typeface="Times New Roman"/>
                <a:cs typeface="Times New Roman"/>
              </a:rPr>
              <a:t>funzioni  </a:t>
            </a:r>
            <a:r>
              <a:rPr sz="2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diverse </a:t>
            </a:r>
            <a:r>
              <a:rPr sz="2800" b="1" spc="15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complementari</a:t>
            </a:r>
            <a:r>
              <a:rPr sz="2800" b="1" spc="85" dirty="0">
                <a:solidFill>
                  <a:srgbClr val="376092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398390" cy="369332"/>
          </a:xfrm>
        </p:spPr>
        <p:txBody>
          <a:bodyPr/>
          <a:lstStyle/>
          <a:p>
            <a:r>
              <a:rPr lang="it-IT" sz="2400" i="0" dirty="0" smtClean="0"/>
              <a:t>Prova di Matematica IIIS</a:t>
            </a:r>
            <a:endParaRPr lang="it-IT" sz="2400" i="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38200" y="10668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Struttura:			</a:t>
            </a:r>
            <a:endParaRPr lang="it-IT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dedicata alla verifica dell’ambito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numeri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</a:t>
            </a:r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dedicata alla verifica 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dell’ambito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spazio e figure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dedicata alla verifica dell’ambito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dati e previsioni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dedicata alla verifica dell’ambito </a:t>
            </a:r>
            <a:r>
              <a:rPr lang="it-IT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relazioni e funzioni</a:t>
            </a:r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Tipologia </a:t>
            </a:r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prova</a:t>
            </a:r>
            <a:endParaRPr lang="it-IT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it-IT" sz="2400" dirty="0">
                <a:solidFill>
                  <a:schemeClr val="tx2"/>
                </a:solidFill>
                <a:latin typeface="Georgia" panose="02040502050405020303" pitchFamily="18" charset="0"/>
              </a:rPr>
              <a:t>Numero variabile di quesiti 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(da 40 a 50 </a:t>
            </a:r>
            <a:r>
              <a:rPr lang="it-IT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ca</a:t>
            </a:r>
            <a:r>
              <a:rPr lang="it-IT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63408" y="415636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Durata: 90 minuti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84190" y="55858"/>
            <a:ext cx="2486578" cy="359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71120">
              <a:lnSpc>
                <a:spcPct val="102800"/>
              </a:lnSpc>
              <a:spcBef>
                <a:spcPts val="1765"/>
              </a:spcBef>
            </a:pPr>
            <a:r>
              <a:rPr lang="it-IT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  <a:hlinkClick r:id="rId2" action="ppaction://hlinkfile"/>
              </a:rPr>
              <a:t>Materiale informativo</a:t>
            </a:r>
            <a:endParaRPr lang="it-IT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483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3938" y="929550"/>
            <a:ext cx="7871461" cy="5523692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830"/>
              </a:spcBef>
              <a:buClr>
                <a:srgbClr val="006699"/>
              </a:buClr>
              <a:buFont typeface="Arial"/>
              <a:buChar char="•"/>
              <a:tabLst>
                <a:tab pos="195580" algn="l"/>
              </a:tabLst>
            </a:pPr>
            <a:r>
              <a:rPr sz="1800" u="sng" spc="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Competenze </a:t>
            </a:r>
            <a:r>
              <a:rPr sz="1800" u="sng" spc="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oggetto </a:t>
            </a:r>
            <a:r>
              <a:rPr sz="1800" u="sng" spc="3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di</a:t>
            </a:r>
            <a:r>
              <a:rPr sz="1800" u="sng" spc="5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valutazione</a:t>
            </a:r>
            <a:r>
              <a:rPr sz="1800" spc="5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 dirty="0">
              <a:latin typeface="Georgia"/>
              <a:cs typeface="Georgia"/>
            </a:endParaRPr>
          </a:p>
          <a:p>
            <a:pPr marL="652780" lvl="1" indent="-18288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Comprensione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della </a:t>
            </a:r>
            <a:r>
              <a:rPr sz="18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lettura</a:t>
            </a:r>
            <a:r>
              <a:rPr sz="1800" b="1" spc="-15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-160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1800" b="1" i="1" spc="-160" dirty="0">
                <a:solidFill>
                  <a:srgbClr val="006699"/>
                </a:solidFill>
                <a:latin typeface="Georgia"/>
                <a:cs typeface="Georgia"/>
              </a:rPr>
              <a:t>reading</a:t>
            </a:r>
            <a:r>
              <a:rPr sz="1800" b="1" spc="-160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Comprensione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dell’ascolto</a:t>
            </a:r>
            <a:r>
              <a:rPr sz="1800" b="1" spc="-8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-120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1800" b="1" i="1" spc="-120" dirty="0">
                <a:solidFill>
                  <a:srgbClr val="006699"/>
                </a:solidFill>
                <a:latin typeface="Georgia"/>
                <a:cs typeface="Georgia"/>
              </a:rPr>
              <a:t>listening</a:t>
            </a:r>
            <a:r>
              <a:rPr sz="1800" b="1" spc="-120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Elementi</a:t>
            </a:r>
            <a:r>
              <a:rPr sz="18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uso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della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lingua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(dal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2019)</a:t>
            </a:r>
            <a:endParaRPr sz="1800" dirty="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100600"/>
              </a:lnSpc>
              <a:spcBef>
                <a:spcPts val="1595"/>
              </a:spcBef>
              <a:buFont typeface="Arial"/>
              <a:buChar char="•"/>
              <a:tabLst>
                <a:tab pos="195580" algn="l"/>
              </a:tabLst>
            </a:pPr>
            <a:r>
              <a:rPr sz="1800" u="sng" spc="2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Livello del </a:t>
            </a:r>
            <a:r>
              <a:rPr sz="1800" u="sng" spc="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QCER</a:t>
            </a:r>
            <a:r>
              <a:rPr sz="1800" spc="10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006699"/>
                </a:solidFill>
                <a:latin typeface="Georgia"/>
                <a:cs typeface="Georgia"/>
              </a:rPr>
              <a:t>(</a:t>
            </a:r>
            <a:r>
              <a:rPr sz="1800" i="1" spc="-15" dirty="0">
                <a:solidFill>
                  <a:srgbClr val="006699"/>
                </a:solidFill>
                <a:latin typeface="Times New Roman"/>
                <a:cs typeface="Times New Roman"/>
              </a:rPr>
              <a:t>Quadro </a:t>
            </a:r>
            <a:r>
              <a:rPr sz="1800" i="1" dirty="0">
                <a:solidFill>
                  <a:srgbClr val="006699"/>
                </a:solidFill>
                <a:latin typeface="Times New Roman"/>
                <a:cs typeface="Times New Roman"/>
              </a:rPr>
              <a:t>comune </a:t>
            </a:r>
            <a:r>
              <a:rPr sz="1800" i="1" spc="-50" dirty="0">
                <a:solidFill>
                  <a:srgbClr val="006699"/>
                </a:solidFill>
                <a:latin typeface="Times New Roman"/>
                <a:cs typeface="Times New Roman"/>
              </a:rPr>
              <a:t>europeo </a:t>
            </a:r>
            <a:r>
              <a:rPr sz="1800" i="1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i="1" spc="-5" dirty="0">
                <a:solidFill>
                  <a:srgbClr val="006699"/>
                </a:solidFill>
                <a:latin typeface="Times New Roman"/>
                <a:cs typeface="Times New Roman"/>
              </a:rPr>
              <a:t>riferimento </a:t>
            </a:r>
            <a:r>
              <a:rPr sz="1800" i="1" spc="-35" dirty="0">
                <a:solidFill>
                  <a:srgbClr val="006699"/>
                </a:solidFill>
                <a:latin typeface="Times New Roman"/>
                <a:cs typeface="Times New Roman"/>
              </a:rPr>
              <a:t>per </a:t>
            </a:r>
            <a:r>
              <a:rPr sz="1800" i="1" spc="-55" dirty="0">
                <a:solidFill>
                  <a:srgbClr val="006699"/>
                </a:solidFill>
                <a:latin typeface="Times New Roman"/>
                <a:cs typeface="Times New Roman"/>
              </a:rPr>
              <a:t>la </a:t>
            </a:r>
            <a:r>
              <a:rPr sz="1800" i="1" spc="-30" dirty="0">
                <a:solidFill>
                  <a:srgbClr val="006699"/>
                </a:solidFill>
                <a:latin typeface="Times New Roman"/>
                <a:cs typeface="Times New Roman"/>
              </a:rPr>
              <a:t>conoscenza  </a:t>
            </a:r>
            <a:r>
              <a:rPr sz="1800" i="1" spc="-45" dirty="0">
                <a:solidFill>
                  <a:srgbClr val="006699"/>
                </a:solidFill>
                <a:latin typeface="Times New Roman"/>
                <a:cs typeface="Times New Roman"/>
              </a:rPr>
              <a:t>delle </a:t>
            </a:r>
            <a:r>
              <a:rPr sz="1800" i="1" spc="-15" dirty="0">
                <a:solidFill>
                  <a:srgbClr val="006699"/>
                </a:solidFill>
                <a:latin typeface="Times New Roman"/>
                <a:cs typeface="Times New Roman"/>
              </a:rPr>
              <a:t>lingue</a:t>
            </a:r>
            <a:r>
              <a:rPr sz="1800" spc="-15" dirty="0">
                <a:solidFill>
                  <a:srgbClr val="006699"/>
                </a:solidFill>
                <a:latin typeface="Georgia"/>
                <a:cs typeface="Georgia"/>
              </a:rPr>
              <a:t>):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livello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A1 </a:t>
            </a:r>
            <a:r>
              <a:rPr sz="18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livello</a:t>
            </a:r>
            <a:r>
              <a:rPr sz="18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A2</a:t>
            </a:r>
            <a:endParaRPr sz="18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95580" algn="l"/>
              </a:tabLst>
            </a:pPr>
            <a:r>
              <a:rPr sz="1800" u="sng" spc="20" dirty="0" err="1" smtClean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Composizione</a:t>
            </a:r>
            <a:r>
              <a:rPr sz="1800" u="sng" spc="20" dirty="0" smtClean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10" dirty="0" err="1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della</a:t>
            </a:r>
            <a:r>
              <a:rPr sz="1800" u="sng" spc="2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 err="1" smtClean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prova</a:t>
            </a:r>
            <a:r>
              <a:rPr sz="1800" dirty="0" smtClean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lang="it-IT" dirty="0">
              <a:latin typeface="Georgia"/>
              <a:cs typeface="Georgia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3-4</a:t>
            </a:r>
            <a:r>
              <a:rPr sz="1800" b="1" spc="-1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i="1" spc="-135" dirty="0">
                <a:solidFill>
                  <a:srgbClr val="006699"/>
                </a:solidFill>
                <a:latin typeface="Georgia"/>
                <a:cs typeface="Georgia"/>
              </a:rPr>
              <a:t>task</a:t>
            </a:r>
            <a:r>
              <a:rPr sz="1800" b="1" i="1" spc="10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comprensione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della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lettura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il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livello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A1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3-4 </a:t>
            </a:r>
            <a:r>
              <a:rPr sz="1800" b="1" i="1" spc="-135" dirty="0" smtClean="0">
                <a:solidFill>
                  <a:srgbClr val="006699"/>
                </a:solidFill>
                <a:latin typeface="Georgia"/>
                <a:cs typeface="Georgia"/>
              </a:rPr>
              <a:t>task</a:t>
            </a:r>
            <a:r>
              <a:rPr lang="it-IT" sz="1800" b="1" i="1" spc="-135" dirty="0" smtClean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1800" b="1" spc="30" dirty="0" smtClean="0">
                <a:solidFill>
                  <a:srgbClr val="006699"/>
                </a:solidFill>
                <a:latin typeface="Times New Roman"/>
                <a:cs typeface="Times New Roman"/>
              </a:rPr>
              <a:t>per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il </a:t>
            </a:r>
            <a:r>
              <a:rPr sz="1800" b="1" spc="95" dirty="0" err="1">
                <a:solidFill>
                  <a:srgbClr val="006699"/>
                </a:solidFill>
                <a:latin typeface="Times New Roman"/>
                <a:cs typeface="Times New Roman"/>
              </a:rPr>
              <a:t>livello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 smtClean="0">
                <a:solidFill>
                  <a:srgbClr val="006699"/>
                </a:solidFill>
                <a:latin typeface="Times New Roman"/>
                <a:cs typeface="Times New Roman"/>
              </a:rPr>
              <a:t>A2</a:t>
            </a:r>
            <a:endParaRPr lang="it-IT" sz="1800" b="1" spc="5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3-4</a:t>
            </a:r>
            <a:r>
              <a:rPr sz="1800" b="1" spc="-1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i="1" spc="-135" dirty="0">
                <a:solidFill>
                  <a:srgbClr val="006699"/>
                </a:solidFill>
                <a:latin typeface="Georgia"/>
                <a:cs typeface="Georgia"/>
              </a:rPr>
              <a:t>task</a:t>
            </a:r>
            <a:r>
              <a:rPr sz="1800" b="1" i="1" spc="10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comprensione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dell’ascolto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il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livello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A1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3-4 </a:t>
            </a:r>
            <a:r>
              <a:rPr sz="1800" b="1" i="1" spc="-135" dirty="0" smtClean="0">
                <a:solidFill>
                  <a:srgbClr val="006699"/>
                </a:solidFill>
                <a:latin typeface="Georgia"/>
                <a:cs typeface="Georgia"/>
              </a:rPr>
              <a:t>task</a:t>
            </a:r>
            <a:r>
              <a:rPr lang="it-IT" sz="1800" b="1" i="1" spc="-135" dirty="0" smtClean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1800" b="1" spc="30" dirty="0" smtClean="0">
                <a:solidFill>
                  <a:srgbClr val="006699"/>
                </a:solidFill>
                <a:latin typeface="Times New Roman"/>
                <a:cs typeface="Times New Roman"/>
              </a:rPr>
              <a:t>per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il </a:t>
            </a:r>
            <a:r>
              <a:rPr sz="1800" b="1" spc="95" dirty="0" err="1">
                <a:solidFill>
                  <a:srgbClr val="006699"/>
                </a:solidFill>
                <a:latin typeface="Times New Roman"/>
                <a:cs typeface="Times New Roman"/>
              </a:rPr>
              <a:t>livello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 smtClean="0">
                <a:solidFill>
                  <a:srgbClr val="006699"/>
                </a:solidFill>
                <a:latin typeface="Times New Roman"/>
                <a:cs typeface="Times New Roman"/>
              </a:rPr>
              <a:t>A2</a:t>
            </a:r>
            <a:endParaRPr lang="it-IT" sz="1800" b="1" spc="5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95580" algn="l"/>
              </a:tabLst>
            </a:pPr>
            <a:endParaRPr lang="it-IT" sz="1800" b="1" spc="5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1" i="1" spc="-155" dirty="0" smtClean="0">
                <a:solidFill>
                  <a:srgbClr val="FF0000"/>
                </a:solidFill>
                <a:latin typeface="Georgia"/>
                <a:cs typeface="Georgia"/>
              </a:rPr>
              <a:t>Task </a:t>
            </a:r>
            <a:r>
              <a:rPr sz="1800" b="1" spc="9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 </a:t>
            </a:r>
            <a:r>
              <a:rPr sz="1800" b="1" spc="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lettura</a:t>
            </a:r>
            <a:r>
              <a:rPr sz="1800" b="1" spc="5" dirty="0" smtClean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  <a:r>
              <a:rPr sz="1800" b="1" spc="85" dirty="0" err="1" smtClean="0">
                <a:solidFill>
                  <a:srgbClr val="006699"/>
                </a:solidFill>
                <a:latin typeface="Times New Roman"/>
                <a:cs typeface="Times New Roman"/>
              </a:rPr>
              <a:t>lunghezza</a:t>
            </a:r>
            <a:r>
              <a:rPr sz="1800" b="1" spc="85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 err="1" smtClean="0">
                <a:solidFill>
                  <a:srgbClr val="006699"/>
                </a:solidFill>
                <a:latin typeface="Times New Roman"/>
                <a:cs typeface="Times New Roman"/>
              </a:rPr>
              <a:t>massima</a:t>
            </a:r>
            <a:r>
              <a:rPr sz="1800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220 </a:t>
            </a:r>
            <a:r>
              <a:rPr sz="1800" b="1" spc="45" dirty="0" smtClean="0">
                <a:solidFill>
                  <a:srgbClr val="006699"/>
                </a:solidFill>
                <a:latin typeface="Times New Roman"/>
                <a:cs typeface="Times New Roman"/>
              </a:rPr>
              <a:t>parole </a:t>
            </a:r>
            <a:r>
              <a:rPr sz="1800" b="1" spc="100" dirty="0" smtClean="0">
                <a:solidFill>
                  <a:srgbClr val="006699"/>
                </a:solidFill>
                <a:latin typeface="Times New Roman"/>
                <a:cs typeface="Times New Roman"/>
              </a:rPr>
              <a:t>e </a:t>
            </a:r>
            <a:r>
              <a:rPr sz="1800" b="1" spc="45" dirty="0" smtClean="0">
                <a:solidFill>
                  <a:srgbClr val="006699"/>
                </a:solidFill>
                <a:latin typeface="Times New Roman"/>
                <a:cs typeface="Times New Roman"/>
              </a:rPr>
              <a:t>da</a:t>
            </a:r>
            <a:r>
              <a:rPr sz="1800" b="1" spc="-31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3 a 8 </a:t>
            </a:r>
            <a:r>
              <a:rPr sz="1800" b="1" spc="85" dirty="0" err="1" smtClean="0">
                <a:solidFill>
                  <a:srgbClr val="006699"/>
                </a:solidFill>
                <a:latin typeface="Times New Roman"/>
                <a:cs typeface="Times New Roman"/>
              </a:rPr>
              <a:t>quesiti</a:t>
            </a:r>
            <a:endParaRPr lang="it-IT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1" i="1" spc="-155" dirty="0" smtClean="0">
                <a:solidFill>
                  <a:srgbClr val="FF0000"/>
                </a:solidFill>
                <a:latin typeface="Georgia"/>
                <a:cs typeface="Georgia"/>
              </a:rPr>
              <a:t>Task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di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ascolto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: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brano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b="1" spc="15" dirty="0">
                <a:solidFill>
                  <a:srgbClr val="006699"/>
                </a:solidFill>
                <a:latin typeface="Times New Roman"/>
                <a:cs typeface="Times New Roman"/>
              </a:rPr>
              <a:t>durata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massimo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fino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2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minuti</a:t>
            </a:r>
            <a:r>
              <a:rPr sz="1800" b="1" spc="-3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con  numero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quesiti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ciascun </a:t>
            </a:r>
            <a:r>
              <a:rPr sz="1800" b="1" i="1" spc="-135" dirty="0">
                <a:solidFill>
                  <a:srgbClr val="006699"/>
                </a:solidFill>
                <a:latin typeface="Georgia"/>
                <a:cs typeface="Georgia"/>
              </a:rPr>
              <a:t>task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da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3 a</a:t>
            </a:r>
            <a:r>
              <a:rPr sz="1800" b="1" spc="-3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437310"/>
            <a:ext cx="57486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i="0" dirty="0"/>
              <a:t>Prova di </a:t>
            </a:r>
            <a:r>
              <a:rPr sz="2400" i="0" dirty="0" err="1"/>
              <a:t>Inglese</a:t>
            </a:r>
            <a:r>
              <a:rPr lang="it-IT" sz="2400" i="0" dirty="0"/>
              <a:t> IIIS</a:t>
            </a:r>
            <a:endParaRPr sz="2400" i="0" dirty="0"/>
          </a:p>
        </p:txBody>
      </p:sp>
      <p:sp>
        <p:nvSpPr>
          <p:cNvPr id="5" name="Rettangolo 4"/>
          <p:cNvSpPr/>
          <p:nvPr/>
        </p:nvSpPr>
        <p:spPr>
          <a:xfrm>
            <a:off x="4419600" y="450134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Durata: 90 minuti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374716" y="66055"/>
            <a:ext cx="2486578" cy="359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71120">
              <a:lnSpc>
                <a:spcPct val="102800"/>
              </a:lnSpc>
              <a:spcBef>
                <a:spcPts val="1765"/>
              </a:spcBef>
            </a:pPr>
            <a:r>
              <a:rPr lang="it-IT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  <a:hlinkClick r:id="rId3" action="ppaction://hlinkfile"/>
              </a:rPr>
              <a:t>Materiale informativo</a:t>
            </a:r>
            <a:endParaRPr lang="it-IT" dirty="0">
              <a:latin typeface="Georgia"/>
              <a:cs typeface="Georgia"/>
            </a:endParaRPr>
          </a:p>
        </p:txBody>
      </p:sp>
      <p:pic>
        <p:nvPicPr>
          <p:cNvPr id="7" name="Immagin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72" y="112316"/>
            <a:ext cx="614516" cy="73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7261" y="1499514"/>
            <a:ext cx="7476490" cy="39247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marR="250825" algn="just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006699"/>
                </a:solidFill>
                <a:latin typeface="Times New Roman"/>
                <a:cs typeface="Times New Roman"/>
              </a:rPr>
              <a:t>La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somministrazione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mediante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computer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(CBT)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richiede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un 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elevato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numero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prove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differenti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160" dirty="0">
                <a:solidFill>
                  <a:srgbClr val="006699"/>
                </a:solidFill>
                <a:latin typeface="Times New Roman"/>
                <a:cs typeface="Times New Roman"/>
              </a:rPr>
              <a:t>(</a:t>
            </a:r>
            <a:r>
              <a:rPr sz="2000" b="1" i="1" spc="-160" dirty="0">
                <a:solidFill>
                  <a:srgbClr val="006699"/>
                </a:solidFill>
                <a:latin typeface="Georgia"/>
                <a:cs typeface="Georgia"/>
              </a:rPr>
              <a:t>forme</a:t>
            </a:r>
            <a:r>
              <a:rPr sz="2000" b="1" spc="-160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che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condividono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le 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seguenti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006699"/>
                </a:solidFill>
                <a:latin typeface="Times New Roman"/>
                <a:cs typeface="Times New Roman"/>
              </a:rPr>
              <a:t>caratteristiche: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26820" indent="-422275" algn="just">
              <a:lnSpc>
                <a:spcPct val="100000"/>
              </a:lnSpc>
              <a:buFont typeface="Wingdings"/>
              <a:buChar char=""/>
              <a:tabLst>
                <a:tab pos="1226820" algn="l"/>
                <a:tab pos="1227455" algn="l"/>
              </a:tabLst>
            </a:pP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stessa 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difficoltà</a:t>
            </a:r>
            <a:r>
              <a:rPr sz="2000" b="1" spc="-1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complessiva</a:t>
            </a:r>
            <a:endParaRPr sz="2000" dirty="0">
              <a:latin typeface="Times New Roman"/>
              <a:cs typeface="Times New Roman"/>
            </a:endParaRPr>
          </a:p>
          <a:p>
            <a:pPr marL="1226820" indent="-422275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1226820" algn="l"/>
                <a:tab pos="1227455" algn="l"/>
              </a:tabLst>
            </a:pP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equivalenza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misuratoria</a:t>
            </a:r>
            <a:endParaRPr sz="2000" dirty="0">
              <a:latin typeface="Times New Roman"/>
              <a:cs typeface="Times New Roman"/>
            </a:endParaRPr>
          </a:p>
          <a:p>
            <a:pPr marL="1226820" marR="118110" indent="-422275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1226820" algn="l"/>
                <a:tab pos="1227455" algn="l"/>
              </a:tabLst>
            </a:pP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stessa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modalità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composizione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(ambiti,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tipologie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di 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testo,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numero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quesiti,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formati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dei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quesiti,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ecc.)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299"/>
              </a:lnSpc>
            </a:pP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Ciascuna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6699"/>
                </a:solidFill>
                <a:latin typeface="Georgia"/>
                <a:cs typeface="Georgia"/>
              </a:rPr>
              <a:t>forma</a:t>
            </a:r>
            <a:r>
              <a:rPr sz="2000" b="1" i="1" spc="-30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è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estratta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da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una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banca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domande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composta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da 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centinaia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quesiti </a:t>
            </a:r>
            <a:r>
              <a:rPr sz="2000" b="1" spc="114" dirty="0">
                <a:solidFill>
                  <a:srgbClr val="006699"/>
                </a:solidFill>
                <a:latin typeface="Times New Roman"/>
                <a:cs typeface="Times New Roman"/>
              </a:rPr>
              <a:t>ed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è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assegnata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agli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studenti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secondo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un 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preciso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disegno</a:t>
            </a:r>
            <a:r>
              <a:rPr sz="2000" b="1" spc="-114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statistico.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952" y="343534"/>
            <a:ext cx="19392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imes New Roman"/>
                <a:cs typeface="Times New Roman"/>
              </a:rPr>
              <a:t>Le </a:t>
            </a:r>
            <a:r>
              <a:rPr sz="2400" i="0" spc="75" dirty="0">
                <a:latin typeface="Times New Roman"/>
                <a:cs typeface="Times New Roman"/>
              </a:rPr>
              <a:t>prove</a:t>
            </a:r>
            <a:r>
              <a:rPr sz="2400" i="0" spc="-60" dirty="0">
                <a:latin typeface="Times New Roman"/>
                <a:cs typeface="Times New Roman"/>
              </a:rPr>
              <a:t> </a:t>
            </a:r>
            <a:r>
              <a:rPr sz="2400" i="0" spc="-5" dirty="0">
                <a:latin typeface="Times New Roman"/>
                <a:cs typeface="Times New Roman"/>
              </a:rPr>
              <a:t>CBT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4398390" cy="492443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Esempi di prove CBT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1" y="2672138"/>
            <a:ext cx="2760870" cy="13571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99847"/>
            <a:ext cx="2760870" cy="13168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95" y="4648200"/>
            <a:ext cx="213360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3939" y="2274925"/>
            <a:ext cx="7215505" cy="303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006699"/>
                </a:solidFill>
                <a:latin typeface="Georgia"/>
                <a:cs typeface="Georgia"/>
              </a:rPr>
              <a:t>Correzione della </a:t>
            </a:r>
            <a:r>
              <a:rPr sz="2400" spc="5" dirty="0">
                <a:solidFill>
                  <a:srgbClr val="006699"/>
                </a:solidFill>
                <a:latin typeface="Georgia"/>
                <a:cs typeface="Georgia"/>
              </a:rPr>
              <a:t>prova: </a:t>
            </a:r>
            <a:r>
              <a:rPr sz="24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totalmente</a:t>
            </a:r>
            <a:r>
              <a:rPr sz="24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centralizzata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6699"/>
                </a:solidFill>
                <a:latin typeface="Georgia"/>
                <a:cs typeface="Georgia"/>
              </a:rPr>
              <a:t>Trasmissione </a:t>
            </a:r>
            <a:r>
              <a:rPr sz="2400" spc="20" dirty="0">
                <a:solidFill>
                  <a:srgbClr val="006699"/>
                </a:solidFill>
                <a:latin typeface="Georgia"/>
                <a:cs typeface="Georgia"/>
              </a:rPr>
              <a:t>dei </a:t>
            </a:r>
            <a:r>
              <a:rPr sz="2400" dirty="0">
                <a:solidFill>
                  <a:srgbClr val="006699"/>
                </a:solidFill>
                <a:latin typeface="Georgia"/>
                <a:cs typeface="Georgia"/>
              </a:rPr>
              <a:t>dati</a:t>
            </a:r>
            <a:r>
              <a:rPr sz="2400" spc="55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2400" spc="10" dirty="0">
                <a:solidFill>
                  <a:srgbClr val="006699"/>
                </a:solidFill>
                <a:latin typeface="Georgia"/>
                <a:cs typeface="Georgia"/>
              </a:rPr>
              <a:t>all’INVALSI:</a:t>
            </a:r>
            <a:endParaRPr sz="2400">
              <a:latin typeface="Georgia"/>
              <a:cs typeface="Georgia"/>
            </a:endParaRPr>
          </a:p>
          <a:p>
            <a:pPr marL="652780" indent="-182880">
              <a:lnSpc>
                <a:spcPct val="100000"/>
              </a:lnSpc>
              <a:spcBef>
                <a:spcPts val="1775"/>
              </a:spcBef>
              <a:buClr>
                <a:srgbClr val="006699"/>
              </a:buClr>
              <a:buFont typeface="Arial"/>
              <a:buChar char="•"/>
              <a:tabLst>
                <a:tab pos="652780" algn="l"/>
              </a:tabLst>
            </a:pPr>
            <a:r>
              <a:rPr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automatica</a:t>
            </a:r>
            <a:endParaRPr sz="2400">
              <a:latin typeface="Times New Roman"/>
              <a:cs typeface="Times New Roman"/>
            </a:endParaRPr>
          </a:p>
          <a:p>
            <a:pPr marL="652780" marR="5080" indent="-182880">
              <a:lnSpc>
                <a:spcPct val="100000"/>
              </a:lnSpc>
              <a:spcBef>
                <a:spcPts val="580"/>
              </a:spcBef>
              <a:buClr>
                <a:srgbClr val="006699"/>
              </a:buClr>
              <a:buFont typeface="Arial"/>
              <a:buChar char="•"/>
              <a:tabLst>
                <a:tab pos="652780" algn="l"/>
              </a:tabLst>
            </a:pP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contestuale 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alla </a:t>
            </a:r>
            <a:r>
              <a:rPr sz="24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chiusura </a:t>
            </a:r>
            <a:r>
              <a:rPr sz="24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della </a:t>
            </a:r>
            <a:r>
              <a:rPr sz="2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prova </a:t>
            </a:r>
            <a:r>
              <a:rPr sz="24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da </a:t>
            </a:r>
            <a:r>
              <a:rPr sz="24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parte  </a:t>
            </a:r>
            <a:r>
              <a:rPr sz="2400" b="1" spc="130" dirty="0">
                <a:solidFill>
                  <a:srgbClr val="006699"/>
                </a:solidFill>
                <a:latin typeface="Times New Roman"/>
                <a:cs typeface="Times New Roman"/>
              </a:rPr>
              <a:t>dello</a:t>
            </a:r>
            <a:r>
              <a:rPr sz="24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studente</a:t>
            </a:r>
            <a:r>
              <a:rPr sz="24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(o</a:t>
            </a:r>
            <a:r>
              <a:rPr sz="24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006699"/>
                </a:solidFill>
                <a:latin typeface="Times New Roman"/>
                <a:cs typeface="Times New Roman"/>
              </a:rPr>
              <a:t>in</a:t>
            </a:r>
            <a:r>
              <a:rPr sz="24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seguito</a:t>
            </a:r>
            <a:r>
              <a:rPr sz="24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4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all’esaurimento</a:t>
            </a:r>
            <a:r>
              <a:rPr sz="24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006699"/>
                </a:solidFill>
                <a:latin typeface="Times New Roman"/>
                <a:cs typeface="Times New Roman"/>
              </a:rPr>
              <a:t>del  </a:t>
            </a:r>
            <a:r>
              <a:rPr sz="24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tempo </a:t>
            </a:r>
            <a:r>
              <a:rPr sz="24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previsto </a:t>
            </a:r>
            <a:r>
              <a:rPr sz="24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per </a:t>
            </a:r>
            <a:r>
              <a:rPr sz="24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la</a:t>
            </a:r>
            <a:r>
              <a:rPr sz="2400" b="1" spc="-2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prova)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372" y="343408"/>
            <a:ext cx="642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85" dirty="0">
                <a:latin typeface="Times New Roman"/>
                <a:cs typeface="Times New Roman"/>
              </a:rPr>
              <a:t>Trasmissione</a:t>
            </a:r>
            <a:r>
              <a:rPr sz="2400" i="0" spc="-20" dirty="0">
                <a:latin typeface="Times New Roman"/>
                <a:cs typeface="Times New Roman"/>
              </a:rPr>
              <a:t> </a:t>
            </a:r>
            <a:r>
              <a:rPr sz="2400" i="0" spc="130" dirty="0">
                <a:latin typeface="Times New Roman"/>
                <a:cs typeface="Times New Roman"/>
              </a:rPr>
              <a:t>dei</a:t>
            </a:r>
            <a:r>
              <a:rPr sz="2400" i="0" spc="-10" dirty="0">
                <a:latin typeface="Times New Roman"/>
                <a:cs typeface="Times New Roman"/>
              </a:rPr>
              <a:t> </a:t>
            </a:r>
            <a:r>
              <a:rPr sz="2400" i="0" spc="60" dirty="0">
                <a:latin typeface="Times New Roman"/>
                <a:cs typeface="Times New Roman"/>
              </a:rPr>
              <a:t>dati</a:t>
            </a:r>
            <a:r>
              <a:rPr sz="2400" i="0" spc="5" dirty="0">
                <a:latin typeface="Times New Roman"/>
                <a:cs typeface="Times New Roman"/>
              </a:rPr>
              <a:t> </a:t>
            </a:r>
            <a:r>
              <a:rPr sz="2400" i="0" spc="130" dirty="0">
                <a:latin typeface="Times New Roman"/>
                <a:cs typeface="Times New Roman"/>
              </a:rPr>
              <a:t>e</a:t>
            </a:r>
            <a:r>
              <a:rPr sz="2400" i="0" spc="-5" dirty="0">
                <a:latin typeface="Times New Roman"/>
                <a:cs typeface="Times New Roman"/>
              </a:rPr>
              <a:t> </a:t>
            </a:r>
            <a:r>
              <a:rPr sz="2400" i="0" spc="65" dirty="0">
                <a:latin typeface="Times New Roman"/>
                <a:cs typeface="Times New Roman"/>
              </a:rPr>
              <a:t>correzione</a:t>
            </a:r>
            <a:r>
              <a:rPr sz="2400" i="0" spc="-5" dirty="0">
                <a:latin typeface="Times New Roman"/>
                <a:cs typeface="Times New Roman"/>
              </a:rPr>
              <a:t> </a:t>
            </a:r>
            <a:r>
              <a:rPr sz="2400" i="0" spc="130" dirty="0">
                <a:latin typeface="Times New Roman"/>
                <a:cs typeface="Times New Roman"/>
              </a:rPr>
              <a:t>delle</a:t>
            </a:r>
            <a:r>
              <a:rPr sz="2400" i="0" spc="-15" dirty="0">
                <a:latin typeface="Times New Roman"/>
                <a:cs typeface="Times New Roman"/>
              </a:rPr>
              <a:t> </a:t>
            </a:r>
            <a:r>
              <a:rPr sz="2400" i="0" spc="75" dirty="0">
                <a:latin typeface="Times New Roman"/>
                <a:cs typeface="Times New Roman"/>
              </a:rPr>
              <a:t>prove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8298" y="1066800"/>
            <a:ext cx="7332345" cy="559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3065">
              <a:lnSpc>
                <a:spcPct val="100000"/>
              </a:lnSpc>
              <a:spcBef>
                <a:spcPts val="105"/>
              </a:spcBef>
            </a:pPr>
            <a:r>
              <a:rPr sz="20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Requisito </a:t>
            </a:r>
            <a:r>
              <a:rPr sz="20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per </a:t>
            </a:r>
            <a:r>
              <a:rPr sz="20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l’ammissione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all’esame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20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Stato, 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indipendentemente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dall’esito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(art.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7,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c.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4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D.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Lgs.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62/2017)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Confluenza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dell’esito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delle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prove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INVALSI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nella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certificazione 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delle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competenze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in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livelli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descrittivi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(art.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9,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c.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3,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lettera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i="1" spc="-95" dirty="0">
                <a:solidFill>
                  <a:srgbClr val="006699"/>
                </a:solidFill>
                <a:latin typeface="Georgia"/>
                <a:cs typeface="Georgia"/>
              </a:rPr>
              <a:t>f</a:t>
            </a:r>
            <a:r>
              <a:rPr sz="2000" b="1" i="1" spc="-5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D.  </a:t>
            </a:r>
            <a:r>
              <a:rPr sz="20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Lgs.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62/2017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art.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4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D.M.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742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3.10.2017)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distinti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per:</a:t>
            </a:r>
            <a:endParaRPr sz="20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1795"/>
              </a:spcBef>
              <a:buFont typeface="Wingdings"/>
              <a:buChar char=""/>
              <a:tabLst>
                <a:tab pos="812165" algn="l"/>
                <a:tab pos="812800" algn="l"/>
              </a:tabLst>
            </a:pP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Italiano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(6</a:t>
            </a:r>
            <a:r>
              <a:rPr sz="2000" b="1" spc="-1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livelli),</a:t>
            </a:r>
            <a:endParaRPr sz="20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12165" algn="l"/>
                <a:tab pos="812800" algn="l"/>
              </a:tabLst>
            </a:pPr>
            <a:r>
              <a:rPr sz="20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Matematica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(6</a:t>
            </a:r>
            <a:r>
              <a:rPr sz="2000" b="1" spc="-10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livelli),</a:t>
            </a:r>
            <a:endParaRPr sz="20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12165" algn="l"/>
                <a:tab pos="812800" algn="l"/>
              </a:tabLst>
            </a:pP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Inglese:</a:t>
            </a:r>
            <a:endParaRPr sz="2000" dirty="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269365" algn="l"/>
                <a:tab pos="1270000" algn="l"/>
              </a:tabLst>
            </a:pPr>
            <a:r>
              <a:rPr sz="20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lettura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(4</a:t>
            </a:r>
            <a:r>
              <a:rPr sz="2000" b="1" spc="-9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livelli)</a:t>
            </a:r>
            <a:endParaRPr sz="2000" dirty="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269365" algn="l"/>
                <a:tab pos="1270000" algn="l"/>
              </a:tabLst>
            </a:pP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ascolto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(4</a:t>
            </a:r>
            <a:r>
              <a:rPr sz="2000" b="1" spc="-114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 err="1" smtClean="0">
                <a:solidFill>
                  <a:srgbClr val="006699"/>
                </a:solidFill>
                <a:latin typeface="Times New Roman"/>
                <a:cs typeface="Times New Roman"/>
              </a:rPr>
              <a:t>livelli</a:t>
            </a:r>
            <a:r>
              <a:rPr sz="2000" b="1" spc="95" dirty="0" smtClean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  <a:endParaRPr lang="it-IT" sz="2000" dirty="0">
              <a:latin typeface="Times New Roman"/>
              <a:cs typeface="Times New Roman"/>
            </a:endParaRPr>
          </a:p>
          <a:p>
            <a:pPr marL="927100" lvl="1">
              <a:lnSpc>
                <a:spcPct val="100000"/>
              </a:lnSpc>
              <a:spcBef>
                <a:spcPts val="600"/>
              </a:spcBef>
              <a:tabLst>
                <a:tab pos="1269365" algn="l"/>
                <a:tab pos="1270000" algn="l"/>
              </a:tabLst>
            </a:pPr>
            <a:r>
              <a:rPr lang="it-IT" b="1" spc="-5" dirty="0" smtClean="0">
                <a:solidFill>
                  <a:srgbClr val="006699"/>
                </a:solidFill>
                <a:latin typeface="Times New Roman"/>
                <a:cs typeface="Times New Roman"/>
              </a:rPr>
              <a:t>Entro </a:t>
            </a:r>
            <a:r>
              <a:rPr lang="it-IT" b="1" spc="65" dirty="0" smtClean="0">
                <a:solidFill>
                  <a:srgbClr val="006699"/>
                </a:solidFill>
                <a:latin typeface="Times New Roman"/>
                <a:cs typeface="Times New Roman"/>
              </a:rPr>
              <a:t>la</a:t>
            </a:r>
            <a:r>
              <a:rPr lang="it-IT" b="1" spc="5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b="1" spc="130" dirty="0" smtClean="0">
                <a:solidFill>
                  <a:srgbClr val="006699"/>
                </a:solidFill>
                <a:latin typeface="Times New Roman"/>
                <a:cs typeface="Times New Roman"/>
              </a:rPr>
              <a:t>fine</a:t>
            </a:r>
            <a:r>
              <a:rPr lang="it-IT" b="1" spc="-15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b="1" spc="85" dirty="0" smtClean="0">
                <a:solidFill>
                  <a:srgbClr val="006699"/>
                </a:solidFill>
                <a:latin typeface="Times New Roman"/>
                <a:cs typeface="Times New Roman"/>
              </a:rPr>
              <a:t>dell’anno</a:t>
            </a:r>
            <a:r>
              <a:rPr lang="it-IT" b="1" spc="-1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scolastico,</a:t>
            </a:r>
            <a:r>
              <a:rPr lang="it-IT" b="1" spc="-20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b="1" spc="50" dirty="0" smtClean="0">
                <a:solidFill>
                  <a:srgbClr val="006699"/>
                </a:solidFill>
                <a:latin typeface="Times New Roman"/>
                <a:cs typeface="Times New Roman"/>
              </a:rPr>
              <a:t>prima</a:t>
            </a:r>
            <a:r>
              <a:rPr lang="it-IT" b="1" spc="-5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b="1" spc="130" dirty="0" smtClean="0">
                <a:solidFill>
                  <a:srgbClr val="006699"/>
                </a:solidFill>
                <a:latin typeface="Times New Roman"/>
                <a:cs typeface="Times New Roman"/>
              </a:rPr>
              <a:t>dello</a:t>
            </a:r>
            <a:r>
              <a:rPr lang="it-IT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scrutinio  </a:t>
            </a:r>
            <a:r>
              <a:rPr lang="it-IT" b="1" spc="125" dirty="0" smtClean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lang="it-IT" b="1" spc="114" dirty="0" smtClean="0">
                <a:solidFill>
                  <a:srgbClr val="006699"/>
                </a:solidFill>
                <a:latin typeface="Times New Roman"/>
                <a:cs typeface="Times New Roman"/>
              </a:rPr>
              <a:t>ammissione </a:t>
            </a:r>
            <a:r>
              <a:rPr lang="it-IT" b="1" spc="70" dirty="0" smtClean="0">
                <a:solidFill>
                  <a:srgbClr val="006699"/>
                </a:solidFill>
                <a:latin typeface="Times New Roman"/>
                <a:cs typeface="Times New Roman"/>
              </a:rPr>
              <a:t>all’esame </a:t>
            </a:r>
            <a:r>
              <a:rPr lang="it-IT" b="1" spc="125" dirty="0" smtClean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lang="it-IT" b="1" spc="40" dirty="0" smtClean="0">
                <a:solidFill>
                  <a:srgbClr val="006699"/>
                </a:solidFill>
                <a:latin typeface="Times New Roman"/>
                <a:cs typeface="Times New Roman"/>
              </a:rPr>
              <a:t>Stato, </a:t>
            </a:r>
            <a:r>
              <a:rPr lang="it-IT" b="1" spc="65" dirty="0" smtClean="0">
                <a:solidFill>
                  <a:srgbClr val="006699"/>
                </a:solidFill>
                <a:latin typeface="Times New Roman"/>
                <a:cs typeface="Times New Roman"/>
              </a:rPr>
              <a:t>la </a:t>
            </a:r>
            <a:r>
              <a:rPr lang="it-IT" b="1" spc="85" dirty="0" smtClean="0">
                <a:solidFill>
                  <a:srgbClr val="006699"/>
                </a:solidFill>
                <a:latin typeface="Times New Roman"/>
                <a:cs typeface="Times New Roman"/>
              </a:rPr>
              <a:t>scuola </a:t>
            </a:r>
            <a:r>
              <a:rPr lang="it-IT" b="1" spc="125" dirty="0" smtClean="0">
                <a:solidFill>
                  <a:srgbClr val="006699"/>
                </a:solidFill>
                <a:latin typeface="Times New Roman"/>
                <a:cs typeface="Times New Roman"/>
              </a:rPr>
              <a:t>può  </a:t>
            </a:r>
            <a:r>
              <a:rPr lang="it-IT" b="1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scaricare </a:t>
            </a:r>
            <a:r>
              <a:rPr lang="it-IT" b="1" spc="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 </a:t>
            </a:r>
            <a:r>
              <a:rPr lang="it-IT" b="1" spc="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certificazione </a:t>
            </a:r>
            <a:r>
              <a:rPr lang="it-IT" b="1" spc="1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delle </a:t>
            </a:r>
            <a:r>
              <a:rPr lang="it-IT" b="1" spc="1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competenze </a:t>
            </a:r>
            <a:r>
              <a:rPr lang="it-IT" b="1" spc="125" dirty="0" smtClean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lang="it-IT" b="1" spc="80" dirty="0" smtClean="0">
                <a:solidFill>
                  <a:srgbClr val="006699"/>
                </a:solidFill>
                <a:latin typeface="Times New Roman"/>
                <a:cs typeface="Times New Roman"/>
              </a:rPr>
              <a:t>cui  </a:t>
            </a:r>
            <a:r>
              <a:rPr lang="it-IT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all’art. 4, c. 2  (</a:t>
            </a:r>
            <a:r>
              <a:rPr lang="it-IT" b="1" spc="55" dirty="0" smtClean="0">
                <a:solidFill>
                  <a:srgbClr val="006699"/>
                </a:solidFill>
                <a:latin typeface="Times New Roman"/>
                <a:cs typeface="Times New Roman"/>
              </a:rPr>
              <a:t>Italiano </a:t>
            </a:r>
            <a:r>
              <a:rPr lang="it-IT" b="1" spc="130" dirty="0" smtClean="0">
                <a:solidFill>
                  <a:srgbClr val="006699"/>
                </a:solidFill>
                <a:latin typeface="Times New Roman"/>
                <a:cs typeface="Times New Roman"/>
              </a:rPr>
              <a:t>e </a:t>
            </a:r>
            <a:r>
              <a:rPr lang="it-IT" b="1" spc="45" dirty="0" smtClean="0">
                <a:solidFill>
                  <a:srgbClr val="006699"/>
                </a:solidFill>
                <a:latin typeface="Times New Roman"/>
                <a:cs typeface="Times New Roman"/>
              </a:rPr>
              <a:t>Matematica) </a:t>
            </a:r>
            <a:r>
              <a:rPr lang="it-IT" b="1" spc="130" dirty="0" smtClean="0">
                <a:solidFill>
                  <a:srgbClr val="006699"/>
                </a:solidFill>
                <a:latin typeface="Times New Roman"/>
                <a:cs typeface="Times New Roman"/>
              </a:rPr>
              <a:t>e </a:t>
            </a:r>
            <a:r>
              <a:rPr lang="it-IT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c. 3 </a:t>
            </a:r>
            <a:r>
              <a:rPr lang="it-IT" b="1" spc="85" dirty="0" smtClean="0">
                <a:solidFill>
                  <a:srgbClr val="006699"/>
                </a:solidFill>
                <a:latin typeface="Times New Roman"/>
                <a:cs typeface="Times New Roman"/>
              </a:rPr>
              <a:t>(Inglese) </a:t>
            </a:r>
            <a:r>
              <a:rPr lang="it-IT" b="1" spc="130" dirty="0" smtClean="0">
                <a:solidFill>
                  <a:srgbClr val="006699"/>
                </a:solidFill>
                <a:latin typeface="Times New Roman"/>
                <a:cs typeface="Times New Roman"/>
              </a:rPr>
              <a:t>del  </a:t>
            </a:r>
            <a:r>
              <a:rPr lang="it-IT" b="1" spc="100" dirty="0" smtClean="0">
                <a:solidFill>
                  <a:srgbClr val="006699"/>
                </a:solidFill>
                <a:latin typeface="Times New Roman"/>
                <a:cs typeface="Times New Roman"/>
              </a:rPr>
              <a:t>D.M.</a:t>
            </a:r>
            <a:r>
              <a:rPr lang="it-IT" b="1" spc="-5" dirty="0" smtClean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lang="it-IT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742/2017</a:t>
            </a:r>
            <a:endParaRPr lang="it-IT" dirty="0" smtClean="0">
              <a:latin typeface="Times New Roman"/>
              <a:cs typeface="Times New Roman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269365" algn="l"/>
                <a:tab pos="1270000" algn="l"/>
              </a:tabLst>
            </a:pPr>
            <a:endParaRPr lang="it-IT" sz="2000" b="1" spc="95" dirty="0" smtClean="0">
              <a:solidFill>
                <a:srgbClr val="006699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299" y="343534"/>
            <a:ext cx="5156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imes New Roman"/>
                <a:cs typeface="Times New Roman"/>
              </a:rPr>
              <a:t>Le </a:t>
            </a:r>
            <a:r>
              <a:rPr sz="2400" i="0" spc="75" dirty="0">
                <a:latin typeface="Times New Roman"/>
                <a:cs typeface="Times New Roman"/>
              </a:rPr>
              <a:t>prove INVALSI </a:t>
            </a:r>
            <a:r>
              <a:rPr sz="2400" i="0" spc="130" dirty="0">
                <a:latin typeface="Times New Roman"/>
                <a:cs typeface="Times New Roman"/>
              </a:rPr>
              <a:t>e </a:t>
            </a:r>
            <a:r>
              <a:rPr sz="2400" i="0" spc="75" dirty="0">
                <a:latin typeface="Times New Roman"/>
                <a:cs typeface="Times New Roman"/>
              </a:rPr>
              <a:t>l’esame </a:t>
            </a:r>
            <a:r>
              <a:rPr sz="2400" i="0" spc="125" dirty="0">
                <a:latin typeface="Times New Roman"/>
                <a:cs typeface="Times New Roman"/>
              </a:rPr>
              <a:t>di</a:t>
            </a:r>
            <a:r>
              <a:rPr sz="2400" i="0" spc="-415" dirty="0">
                <a:latin typeface="Times New Roman"/>
                <a:cs typeface="Times New Roman"/>
              </a:rPr>
              <a:t> </a:t>
            </a:r>
            <a:r>
              <a:rPr sz="2400" i="0" spc="50" dirty="0">
                <a:latin typeface="Times New Roman"/>
                <a:cs typeface="Times New Roman"/>
              </a:rPr>
              <a:t>Stato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403" y="2311441"/>
            <a:ext cx="300990" cy="4063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III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secondaria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primo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grado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(grado</a:t>
            </a:r>
            <a:r>
              <a:rPr sz="1800" b="1" spc="-2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8)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1371600"/>
            <a:ext cx="4713794" cy="984885"/>
          </a:xfrm>
        </p:spPr>
        <p:txBody>
          <a:bodyPr/>
          <a:lstStyle/>
          <a:p>
            <a:pPr algn="ctr"/>
            <a:r>
              <a:rPr lang="it-IT" dirty="0" smtClean="0"/>
              <a:t>TIPOLOGIA DI QUESITI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38" y="2819400"/>
            <a:ext cx="4515918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1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66800" y="1676400"/>
            <a:ext cx="7543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Tipologia domande</a:t>
            </a:r>
          </a:p>
          <a:p>
            <a:endParaRPr lang="it-IT" sz="16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R</a:t>
            </a:r>
            <a:r>
              <a:rPr lang="it-IT" sz="2000" spc="80" dirty="0" smtClean="0">
                <a:solidFill>
                  <a:srgbClr val="006699"/>
                </a:solidFill>
                <a:latin typeface="Times New Roman"/>
                <a:cs typeface="Times New Roman"/>
              </a:rPr>
              <a:t>isposta </a:t>
            </a: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a scelta multipla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R</a:t>
            </a:r>
            <a:r>
              <a:rPr lang="it-IT" sz="2000" spc="80" dirty="0" smtClean="0">
                <a:solidFill>
                  <a:srgbClr val="006699"/>
                </a:solidFill>
                <a:latin typeface="Times New Roman"/>
                <a:cs typeface="Times New Roman"/>
              </a:rPr>
              <a:t>isposta </a:t>
            </a: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aperta breve o </a:t>
            </a:r>
            <a:r>
              <a:rPr lang="it-IT" sz="2000" spc="80" dirty="0" smtClean="0">
                <a:solidFill>
                  <a:srgbClr val="006699"/>
                </a:solidFill>
                <a:latin typeface="Times New Roman"/>
                <a:cs typeface="Times New Roman"/>
              </a:rPr>
              <a:t>univoca</a:t>
            </a:r>
            <a:endParaRPr lang="it-IT" sz="2000" spc="8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Risposta aperta articolata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Risposta a scelta multipla complessa (tabelle o individuazione dell’elemento corretto all’interno di un menù a tendina</a:t>
            </a:r>
            <a:r>
              <a:rPr lang="it-IT" sz="2000" spc="80" dirty="0" smtClean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spc="80" dirty="0" smtClean="0">
                <a:solidFill>
                  <a:srgbClr val="006699"/>
                </a:solidFill>
                <a:latin typeface="Times New Roman"/>
                <a:cs typeface="Times New Roman"/>
              </a:rPr>
              <a:t>Risposta Vero / Falso / Non dato</a:t>
            </a:r>
            <a:endParaRPr lang="it-IT" sz="2000" spc="8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A completamento (</a:t>
            </a:r>
            <a:r>
              <a:rPr lang="it-IT" sz="2000" spc="80" dirty="0" err="1">
                <a:solidFill>
                  <a:srgbClr val="006699"/>
                </a:solidFill>
                <a:latin typeface="Times New Roman"/>
                <a:cs typeface="Times New Roman"/>
              </a:rPr>
              <a:t>cloze</a:t>
            </a: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A collegamento (</a:t>
            </a:r>
            <a:r>
              <a:rPr lang="it-IT" sz="2000" spc="80" dirty="0" err="1">
                <a:solidFill>
                  <a:srgbClr val="006699"/>
                </a:solidFill>
                <a:latin typeface="Times New Roman"/>
                <a:cs typeface="Times New Roman"/>
              </a:rPr>
              <a:t>matching</a:t>
            </a: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spc="80" dirty="0">
                <a:solidFill>
                  <a:srgbClr val="006699"/>
                </a:solidFill>
                <a:latin typeface="Times New Roman"/>
                <a:cs typeface="Times New Roman"/>
              </a:rPr>
              <a:t>Riordini</a:t>
            </a:r>
          </a:p>
          <a:p>
            <a:endParaRPr lang="it-IT" sz="2000" b="1" spc="8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b="1" spc="8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b="1" spc="80" dirty="0">
              <a:solidFill>
                <a:srgbClr val="00669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456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304" y="1838223"/>
            <a:ext cx="7158355" cy="30734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ts val="4800"/>
              </a:lnSpc>
              <a:spcBef>
                <a:spcPts val="254"/>
              </a:spcBef>
            </a:pPr>
            <a:r>
              <a:rPr sz="4000" spc="-210" dirty="0"/>
              <a:t>L</a:t>
            </a:r>
            <a:r>
              <a:rPr spc="-210" dirty="0"/>
              <a:t>A </a:t>
            </a:r>
            <a:r>
              <a:rPr spc="-170" dirty="0"/>
              <a:t>PARTECIPAZIONE </a:t>
            </a:r>
            <a:r>
              <a:rPr spc="-240" dirty="0"/>
              <a:t>ALLE </a:t>
            </a:r>
            <a:r>
              <a:rPr spc="-195" dirty="0"/>
              <a:t>PROVE  </a:t>
            </a:r>
            <a:r>
              <a:rPr sz="4000" i="1" spc="-280" dirty="0"/>
              <a:t>INVALSI </a:t>
            </a:r>
            <a:r>
              <a:rPr i="1" spc="-215" dirty="0"/>
              <a:t>DEGLI </a:t>
            </a:r>
            <a:r>
              <a:rPr i="1" spc="-175" dirty="0"/>
              <a:t>ALUNNI </a:t>
            </a:r>
            <a:r>
              <a:rPr i="1" spc="-80" dirty="0"/>
              <a:t>CON  </a:t>
            </a:r>
            <a:r>
              <a:rPr i="1" spc="-210" dirty="0"/>
              <a:t>DISABILITÀ </a:t>
            </a:r>
            <a:r>
              <a:rPr i="1" spc="45" dirty="0"/>
              <a:t>O </a:t>
            </a:r>
            <a:r>
              <a:rPr i="1" spc="-75" dirty="0"/>
              <a:t>CON </a:t>
            </a:r>
            <a:r>
              <a:rPr i="1" spc="-229" dirty="0"/>
              <a:t>DISTURBI  </a:t>
            </a:r>
            <a:r>
              <a:rPr i="1" spc="-220" dirty="0"/>
              <a:t>SPECIFICI </a:t>
            </a:r>
            <a:r>
              <a:rPr i="1" spc="-190" dirty="0"/>
              <a:t>DI </a:t>
            </a:r>
            <a:r>
              <a:rPr i="1" spc="-195" dirty="0"/>
              <a:t>APPRENDIMENTO  </a:t>
            </a:r>
            <a:r>
              <a:rPr sz="4000" i="1" spc="-340" dirty="0"/>
              <a:t>(DSA)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308" y="854493"/>
            <a:ext cx="7295515" cy="538099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u="sng" spc="-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Riferimento</a:t>
            </a:r>
            <a:r>
              <a:rPr sz="1800" u="sng" spc="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normativo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652780" indent="-18288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art.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11, c. 4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del D. </a:t>
            </a:r>
            <a:r>
              <a:rPr sz="18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Lgs.</a:t>
            </a:r>
            <a:r>
              <a:rPr sz="1800" b="1" spc="-18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62/2017</a:t>
            </a:r>
            <a:endParaRPr sz="1800">
              <a:latin typeface="Times New Roman"/>
              <a:cs typeface="Times New Roman"/>
            </a:endParaRPr>
          </a:p>
          <a:p>
            <a:pPr marL="652780" indent="-18288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Nota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MIUR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1865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1800" b="1" spc="-1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10.10.2017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sng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1800" b="1" u="sng" spc="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base </a:t>
            </a:r>
            <a:r>
              <a:rPr sz="1800" b="1" u="sng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al</a:t>
            </a:r>
            <a:r>
              <a:rPr sz="1800" b="1" u="sng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PEI:</a:t>
            </a:r>
            <a:endParaRPr sz="1800">
              <a:latin typeface="Times New Roman"/>
              <a:cs typeface="Times New Roman"/>
            </a:endParaRPr>
          </a:p>
          <a:p>
            <a:pPr marL="317500" indent="-134620">
              <a:lnSpc>
                <a:spcPct val="100000"/>
              </a:lnSpc>
              <a:spcBef>
                <a:spcPts val="1019"/>
              </a:spcBef>
              <a:buChar char="-"/>
              <a:tabLst>
                <a:tab pos="318135" algn="l"/>
              </a:tabLst>
            </a:pPr>
            <a:r>
              <a:rPr sz="1800" u="sng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Misure</a:t>
            </a:r>
            <a:r>
              <a:rPr sz="18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b="1" u="sng" spc="55" dirty="0">
                <a:solidFill>
                  <a:srgbClr val="FF0000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compensative</a:t>
            </a:r>
            <a:r>
              <a:rPr sz="1800" spc="55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652780" lvl="1" indent="-18288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tempo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aggiuntivo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(fino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a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15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min.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18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ciascuna</a:t>
            </a:r>
            <a:r>
              <a:rPr sz="18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prova)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donatore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voce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l’ascolto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individuale</a:t>
            </a:r>
            <a:r>
              <a:rPr sz="18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in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audio-cuffia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calcolatrice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dizionario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ingrandimento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adattamento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prova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alunni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sordi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(formato</a:t>
            </a:r>
            <a:r>
              <a:rPr sz="1800" b="1" spc="-27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word)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Braille </a:t>
            </a:r>
            <a:r>
              <a:rPr sz="18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(per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Italiano </a:t>
            </a:r>
            <a:r>
              <a:rPr sz="18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sz="1800" b="1" spc="-1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Matematica)</a:t>
            </a:r>
            <a:endParaRPr sz="1800">
              <a:latin typeface="Times New Roman"/>
              <a:cs typeface="Times New Roman"/>
            </a:endParaRPr>
          </a:p>
          <a:p>
            <a:pPr marL="317500" indent="-134620">
              <a:lnSpc>
                <a:spcPct val="100000"/>
              </a:lnSpc>
              <a:spcBef>
                <a:spcPts val="1185"/>
              </a:spcBef>
              <a:buChar char="-"/>
              <a:tabLst>
                <a:tab pos="318135" algn="l"/>
              </a:tabLst>
            </a:pPr>
            <a:r>
              <a:rPr sz="1800" u="sng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Misure</a:t>
            </a:r>
            <a:r>
              <a:rPr sz="18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b="1" u="sng" spc="65" dirty="0">
                <a:solidFill>
                  <a:srgbClr val="FF0000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dispensative</a:t>
            </a:r>
            <a:r>
              <a:rPr sz="1800" spc="65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652780" lvl="1" indent="-18288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esonero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da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una </a:t>
            </a:r>
            <a:r>
              <a:rPr sz="18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o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più</a:t>
            </a:r>
            <a:r>
              <a:rPr sz="1800" b="1" spc="-3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prove</a:t>
            </a:r>
            <a:endParaRPr sz="1800">
              <a:latin typeface="Times New Roman"/>
              <a:cs typeface="Times New Roman"/>
            </a:endParaRPr>
          </a:p>
          <a:p>
            <a:pPr marL="652780" marR="50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Inglese: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esonero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anche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solo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da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una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delle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due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006699"/>
                </a:solidFill>
                <a:latin typeface="Times New Roman"/>
                <a:cs typeface="Times New Roman"/>
              </a:rPr>
              <a:t>parti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(ascolto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o  </a:t>
            </a:r>
            <a:r>
              <a:rPr sz="18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lettura)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della</a:t>
            </a:r>
            <a:r>
              <a:rPr sz="18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prova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299" y="343534"/>
            <a:ext cx="295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135" dirty="0">
                <a:latin typeface="Times New Roman"/>
                <a:cs typeface="Times New Roman"/>
              </a:rPr>
              <a:t>Allievi </a:t>
            </a:r>
            <a:r>
              <a:rPr sz="2400" i="0" spc="85" dirty="0">
                <a:latin typeface="Times New Roman"/>
                <a:cs typeface="Times New Roman"/>
              </a:rPr>
              <a:t>con</a:t>
            </a:r>
            <a:r>
              <a:rPr sz="2400" i="0" spc="-229" dirty="0">
                <a:latin typeface="Times New Roman"/>
                <a:cs typeface="Times New Roman"/>
              </a:rPr>
              <a:t> </a:t>
            </a:r>
            <a:r>
              <a:rPr sz="2400" i="0" spc="90" dirty="0">
                <a:latin typeface="Times New Roman"/>
                <a:cs typeface="Times New Roman"/>
              </a:rPr>
              <a:t>disabilità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2" y="343534"/>
            <a:ext cx="624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70" dirty="0">
                <a:latin typeface="Times New Roman"/>
                <a:cs typeface="Times New Roman"/>
              </a:rPr>
              <a:t>La </a:t>
            </a:r>
            <a:r>
              <a:rPr sz="2400" i="0" spc="75" dirty="0">
                <a:latin typeface="Times New Roman"/>
                <a:cs typeface="Times New Roman"/>
              </a:rPr>
              <a:t>principali </a:t>
            </a:r>
            <a:r>
              <a:rPr sz="2400" i="0" u="heavy" spc="85" dirty="0"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novità</a:t>
            </a:r>
            <a:r>
              <a:rPr sz="2400" i="0" spc="85" dirty="0">
                <a:latin typeface="Times New Roman"/>
                <a:cs typeface="Times New Roman"/>
              </a:rPr>
              <a:t> </a:t>
            </a:r>
            <a:r>
              <a:rPr sz="2400" i="0" spc="40" dirty="0">
                <a:latin typeface="Times New Roman"/>
                <a:cs typeface="Times New Roman"/>
              </a:rPr>
              <a:t>per </a:t>
            </a:r>
            <a:r>
              <a:rPr sz="2400" i="0" spc="130" dirty="0">
                <a:latin typeface="Times New Roman"/>
                <a:cs typeface="Times New Roman"/>
              </a:rPr>
              <a:t>il </a:t>
            </a:r>
            <a:r>
              <a:rPr sz="2400" i="0" dirty="0">
                <a:latin typeface="Times New Roman"/>
                <a:cs typeface="Times New Roman"/>
              </a:rPr>
              <a:t>I </a:t>
            </a:r>
            <a:r>
              <a:rPr sz="2400" i="0" spc="75" dirty="0">
                <a:latin typeface="Times New Roman"/>
                <a:cs typeface="Times New Roman"/>
              </a:rPr>
              <a:t>ciclo</a:t>
            </a:r>
            <a:r>
              <a:rPr sz="2400" i="0" spc="-310" dirty="0">
                <a:latin typeface="Times New Roman"/>
                <a:cs typeface="Times New Roman"/>
              </a:rPr>
              <a:t> </a:t>
            </a:r>
            <a:r>
              <a:rPr sz="2400" i="0" spc="75" dirty="0">
                <a:latin typeface="Times New Roman"/>
                <a:cs typeface="Times New Roman"/>
              </a:rPr>
              <a:t>d’istruzione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3938" y="1212113"/>
            <a:ext cx="7459345" cy="42900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195580" algn="l"/>
              </a:tabLst>
            </a:pPr>
            <a:r>
              <a:rPr sz="2000" b="1" u="sng" spc="1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2000" b="1" u="sng" spc="-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PRIMARIA</a:t>
            </a:r>
            <a:r>
              <a:rPr sz="2000" b="1" spc="15" dirty="0">
                <a:solidFill>
                  <a:srgbClr val="006699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652780" marR="811530" lvl="1" indent="-18288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652780" algn="l"/>
              </a:tabLst>
            </a:pP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prova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d’inglese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(livello</a:t>
            </a:r>
            <a:r>
              <a:rPr sz="2000" b="1" spc="-5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A1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QCER)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cartacea</a:t>
            </a:r>
            <a:r>
              <a:rPr sz="2000" b="1" spc="-5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sulle 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competenze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ricettive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006699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195580" algn="l"/>
              </a:tabLst>
            </a:pPr>
            <a:r>
              <a:rPr sz="2000" b="1" u="sng" spc="-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III </a:t>
            </a:r>
            <a:r>
              <a:rPr sz="2000" b="1" u="sng" spc="7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SECONDARIA </a:t>
            </a:r>
            <a:r>
              <a:rPr sz="2000" b="1" u="sng" spc="1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2000" b="1" u="sng" spc="4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PRIMO</a:t>
            </a:r>
            <a:r>
              <a:rPr sz="2000" b="1" u="sng" spc="-27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6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GRADO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652780" marR="612140" lvl="1" indent="-182880">
              <a:lnSpc>
                <a:spcPct val="100499"/>
              </a:lnSpc>
              <a:spcBef>
                <a:spcPts val="815"/>
              </a:spcBef>
              <a:buFont typeface="Arial"/>
              <a:buChar char="•"/>
              <a:tabLst>
                <a:tab pos="652780" algn="l"/>
              </a:tabLst>
            </a:pP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prove </a:t>
            </a:r>
            <a:r>
              <a:rPr sz="2000" b="1" i="1" spc="-220" dirty="0">
                <a:solidFill>
                  <a:srgbClr val="006699"/>
                </a:solidFill>
                <a:latin typeface="Georgia"/>
                <a:cs typeface="Georgia"/>
              </a:rPr>
              <a:t>computer </a:t>
            </a:r>
            <a:r>
              <a:rPr sz="2000" b="1" i="1" spc="-204" dirty="0">
                <a:solidFill>
                  <a:srgbClr val="006699"/>
                </a:solidFill>
                <a:latin typeface="Georgia"/>
                <a:cs typeface="Georgia"/>
              </a:rPr>
              <a:t>based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(CBT)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20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Italiano, </a:t>
            </a:r>
            <a:r>
              <a:rPr sz="20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Matematica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e 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Inglese</a:t>
            </a:r>
            <a:endParaRPr sz="2000" dirty="0">
              <a:latin typeface="Times New Roman"/>
              <a:cs typeface="Times New Roman"/>
            </a:endParaRPr>
          </a:p>
          <a:p>
            <a:pPr marL="652145" marR="1212215" lvl="1" indent="-1822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52780" algn="l"/>
              </a:tabLst>
            </a:pP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prova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d’inglese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(livello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A1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A2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QCER)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sulle 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competenze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ricettive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sull’uso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della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lingua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006699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195580" algn="l"/>
              </a:tabLst>
            </a:pPr>
            <a:r>
              <a:rPr sz="2000" b="1" u="sng" spc="2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RESTITUZIONE </a:t>
            </a:r>
            <a:r>
              <a:rPr sz="2000" b="1" u="sng" spc="3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DEI </a:t>
            </a:r>
            <a:r>
              <a:rPr sz="2000" b="1" u="sng" spc="2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RISULATI </a:t>
            </a:r>
            <a:r>
              <a:rPr sz="2000" b="1" u="sng" spc="-3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PER </a:t>
            </a:r>
            <a:r>
              <a:rPr sz="2000" b="1" u="sng" spc="-5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LIVELLI</a:t>
            </a:r>
            <a:r>
              <a:rPr sz="2000" b="1" u="sng" spc="-1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2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DESCRITTIVI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308" y="1097203"/>
            <a:ext cx="7086600" cy="44272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u="sng" spc="-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Riferimento</a:t>
            </a:r>
            <a:r>
              <a:rPr sz="1800" u="sng" spc="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normativo</a:t>
            </a:r>
            <a:r>
              <a:rPr sz="1800" spc="-10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652780" indent="-18288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art.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11, c. 14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del D. </a:t>
            </a:r>
            <a:r>
              <a:rPr sz="18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Lgs.</a:t>
            </a:r>
            <a:r>
              <a:rPr sz="1800" b="1" spc="-18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62/2017</a:t>
            </a:r>
            <a:endParaRPr sz="1800">
              <a:latin typeface="Times New Roman"/>
              <a:cs typeface="Times New Roman"/>
            </a:endParaRPr>
          </a:p>
          <a:p>
            <a:pPr marL="652780" indent="-18288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Nota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MIUR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1865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1800" b="1" spc="-1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10.10.2017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sng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1800" b="1" u="sng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base </a:t>
            </a:r>
            <a:r>
              <a:rPr sz="1800" b="1" u="sng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al</a:t>
            </a:r>
            <a:r>
              <a:rPr sz="1800" b="1" u="sng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PDP:</a:t>
            </a:r>
            <a:endParaRPr sz="1800">
              <a:latin typeface="Times New Roman"/>
              <a:cs typeface="Times New Roman"/>
            </a:endParaRPr>
          </a:p>
          <a:p>
            <a:pPr marL="317500" indent="-134620">
              <a:lnSpc>
                <a:spcPct val="100000"/>
              </a:lnSpc>
              <a:spcBef>
                <a:spcPts val="1190"/>
              </a:spcBef>
              <a:buChar char="-"/>
              <a:tabLst>
                <a:tab pos="318135" algn="l"/>
              </a:tabLst>
            </a:pPr>
            <a:r>
              <a:rPr sz="1800" u="sng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Misure</a:t>
            </a:r>
            <a:r>
              <a:rPr sz="18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b="1" u="sng" spc="55" dirty="0">
                <a:solidFill>
                  <a:srgbClr val="FF0000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compensative</a:t>
            </a:r>
            <a:r>
              <a:rPr sz="1800" spc="55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652780" lvl="1" indent="-18288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tempo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aggiuntivo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(fino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a</a:t>
            </a:r>
            <a:r>
              <a:rPr sz="18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15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min.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18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ciascuna</a:t>
            </a:r>
            <a:r>
              <a:rPr sz="18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prova)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dizionario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donatore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voce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l’ascolto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individuale</a:t>
            </a:r>
            <a:r>
              <a:rPr sz="18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in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audio-cuffia</a:t>
            </a:r>
            <a:endParaRPr sz="1800">
              <a:latin typeface="Times New Roman"/>
              <a:cs typeface="Times New Roman"/>
            </a:endParaRPr>
          </a:p>
          <a:p>
            <a:pPr marL="652780" lvl="1" indent="-182880">
              <a:lnSpc>
                <a:spcPct val="100000"/>
              </a:lnSpc>
              <a:buFont typeface="Arial"/>
              <a:buChar char="•"/>
              <a:tabLst>
                <a:tab pos="652780" algn="l"/>
              </a:tabLst>
            </a:pP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calcolatrice</a:t>
            </a:r>
            <a:endParaRPr sz="1800">
              <a:latin typeface="Times New Roman"/>
              <a:cs typeface="Times New Roman"/>
            </a:endParaRPr>
          </a:p>
          <a:p>
            <a:pPr marL="203200" indent="-134620">
              <a:lnSpc>
                <a:spcPct val="100000"/>
              </a:lnSpc>
              <a:spcBef>
                <a:spcPts val="1190"/>
              </a:spcBef>
              <a:buChar char="-"/>
              <a:tabLst>
                <a:tab pos="203835" algn="l"/>
              </a:tabLst>
            </a:pPr>
            <a:r>
              <a:rPr sz="1800" u="sng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Misure</a:t>
            </a:r>
            <a:r>
              <a:rPr sz="1800" u="sng" spc="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</a:t>
            </a:r>
            <a:r>
              <a:rPr sz="1800" b="1" u="sng" spc="65" dirty="0">
                <a:solidFill>
                  <a:srgbClr val="FF0000"/>
                </a:solidFill>
                <a:uFill>
                  <a:solidFill>
                    <a:srgbClr val="006699"/>
                  </a:solidFill>
                </a:uFill>
                <a:latin typeface="Times New Roman"/>
                <a:cs typeface="Times New Roman"/>
              </a:rPr>
              <a:t>dispensative</a:t>
            </a:r>
            <a:r>
              <a:rPr sz="1800" spc="65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652780" marR="5080" lvl="1" indent="-18288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52780" algn="l"/>
              </a:tabLst>
            </a:pPr>
            <a:r>
              <a:rPr sz="18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esonero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dalla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prova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nazionale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lingua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Inglese</a:t>
            </a: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18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gli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alunni  </a:t>
            </a:r>
            <a:r>
              <a:rPr sz="18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con </a:t>
            </a:r>
            <a:r>
              <a:rPr sz="1800" b="1" spc="130" dirty="0">
                <a:solidFill>
                  <a:srgbClr val="006699"/>
                </a:solidFill>
                <a:latin typeface="Times New Roman"/>
                <a:cs typeface="Times New Roman"/>
              </a:rPr>
              <a:t>DSA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dispensati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dalla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prova </a:t>
            </a:r>
            <a:r>
              <a:rPr sz="1800" b="1" spc="10" dirty="0">
                <a:solidFill>
                  <a:srgbClr val="006699"/>
                </a:solidFill>
                <a:latin typeface="Times New Roman"/>
                <a:cs typeface="Times New Roman"/>
              </a:rPr>
              <a:t>scritta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lingua </a:t>
            </a:r>
            <a:r>
              <a:rPr sz="18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straniera </a:t>
            </a:r>
            <a:r>
              <a:rPr sz="18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o  </a:t>
            </a:r>
            <a:r>
              <a:rPr sz="18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esonerati </a:t>
            </a:r>
            <a:r>
              <a:rPr sz="18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dall’insegnamento </a:t>
            </a:r>
            <a:r>
              <a:rPr sz="18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della </a:t>
            </a:r>
            <a:r>
              <a:rPr sz="18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lingua</a:t>
            </a:r>
            <a:r>
              <a:rPr sz="1800" b="1" spc="-2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straniera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299" y="343534"/>
            <a:ext cx="2311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135" dirty="0">
                <a:latin typeface="Times New Roman"/>
                <a:cs typeface="Times New Roman"/>
              </a:rPr>
              <a:t>Allievi </a:t>
            </a:r>
            <a:r>
              <a:rPr sz="2400" i="0" spc="85" dirty="0">
                <a:latin typeface="Times New Roman"/>
                <a:cs typeface="Times New Roman"/>
              </a:rPr>
              <a:t>con</a:t>
            </a:r>
            <a:r>
              <a:rPr sz="2400" i="0" spc="-245" dirty="0">
                <a:latin typeface="Times New Roman"/>
                <a:cs typeface="Times New Roman"/>
              </a:rPr>
              <a:t> </a:t>
            </a:r>
            <a:r>
              <a:rPr sz="2400" i="0" spc="175" dirty="0">
                <a:latin typeface="Times New Roman"/>
                <a:cs typeface="Times New Roman"/>
              </a:rPr>
              <a:t>DSA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371600"/>
            <a:ext cx="4398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95"/>
              </a:spcBef>
            </a:pPr>
            <a:r>
              <a:rPr sz="4000" spc="-190" dirty="0"/>
              <a:t>C</a:t>
            </a:r>
            <a:r>
              <a:rPr spc="-190" dirty="0"/>
              <a:t>ASI</a:t>
            </a:r>
            <a:r>
              <a:rPr spc="105" dirty="0"/>
              <a:t> </a:t>
            </a:r>
            <a:r>
              <a:rPr spc="-160" dirty="0"/>
              <a:t>PARTICOLARI</a:t>
            </a:r>
            <a:endParaRPr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0"/>
            <a:ext cx="5029200" cy="318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243" y="780046"/>
            <a:ext cx="7396480" cy="54514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2000" u="sng" spc="-15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Riferimento</a:t>
            </a:r>
            <a:r>
              <a:rPr sz="2000" u="sng" spc="-10" dirty="0">
                <a:solidFill>
                  <a:srgbClr val="006699"/>
                </a:solidFill>
                <a:uFill>
                  <a:solidFill>
                    <a:srgbClr val="006699"/>
                  </a:solidFill>
                </a:uFill>
                <a:latin typeface="Georgia"/>
                <a:cs typeface="Georgia"/>
              </a:rPr>
              <a:t> normativo</a:t>
            </a:r>
            <a:r>
              <a:rPr sz="2000" spc="-10" dirty="0">
                <a:solidFill>
                  <a:srgbClr val="006699"/>
                </a:solidFill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652780" indent="-18288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653415" algn="l"/>
              </a:tabLst>
            </a:pP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art.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10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 D. </a:t>
            </a:r>
            <a:r>
              <a:rPr sz="20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Lgs.</a:t>
            </a:r>
            <a:r>
              <a:rPr sz="2000" b="1" spc="-26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62/2017</a:t>
            </a:r>
            <a:endParaRPr sz="2000">
              <a:latin typeface="Times New Roman"/>
              <a:cs typeface="Times New Roman"/>
            </a:endParaRPr>
          </a:p>
          <a:p>
            <a:pPr marL="652780" indent="-1828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53415" algn="l"/>
              </a:tabLst>
            </a:pP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art.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3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D.M.</a:t>
            </a:r>
            <a:r>
              <a:rPr sz="2000" b="1" spc="-15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741/2017</a:t>
            </a:r>
            <a:endParaRPr sz="2000">
              <a:latin typeface="Times New Roman"/>
              <a:cs typeface="Times New Roman"/>
            </a:endParaRPr>
          </a:p>
          <a:p>
            <a:pPr marL="652780" indent="-1828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53415" algn="l"/>
              </a:tabLst>
            </a:pP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Nota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MIUR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1865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229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10.10.2017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84785" algn="just">
              <a:lnSpc>
                <a:spcPct val="100000"/>
              </a:lnSpc>
            </a:pP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I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candidati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privatisti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partecipano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alle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prove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INVALSI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della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III 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secondaria</a:t>
            </a:r>
            <a:r>
              <a:rPr sz="2000" b="1" spc="-4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primo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grado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secondo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le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006699"/>
                </a:solidFill>
                <a:latin typeface="Times New Roman"/>
                <a:cs typeface="Times New Roman"/>
              </a:rPr>
              <a:t>seguenti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regole:</a:t>
            </a:r>
            <a:endParaRPr sz="2000">
              <a:latin typeface="Times New Roman"/>
              <a:cs typeface="Times New Roman"/>
            </a:endParaRPr>
          </a:p>
          <a:p>
            <a:pPr marL="812800" marR="561975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presentazione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della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domanda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entro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20.03.2018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alla 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scuola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in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cui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sosterranno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l’esame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Stato</a:t>
            </a:r>
            <a:endParaRPr sz="2000">
              <a:latin typeface="Times New Roman"/>
              <a:cs typeface="Times New Roman"/>
            </a:endParaRPr>
          </a:p>
          <a:p>
            <a:pPr marL="8128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comunicazione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all’INVALSI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da </a:t>
            </a:r>
            <a:r>
              <a:rPr sz="20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parte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della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scuola 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dell’</a:t>
            </a:r>
            <a:r>
              <a:rPr sz="20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elenco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definitivo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non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più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integrabile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dei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candidati  </a:t>
            </a:r>
            <a:r>
              <a:rPr sz="20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privatisti </a:t>
            </a:r>
            <a:r>
              <a:rPr sz="2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entro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23.03.2018</a:t>
            </a:r>
            <a:endParaRPr sz="2000">
              <a:latin typeface="Times New Roman"/>
              <a:cs typeface="Times New Roman"/>
            </a:endParaRPr>
          </a:p>
          <a:p>
            <a:pPr marL="12700" marR="184150" algn="just">
              <a:lnSpc>
                <a:spcPct val="100000"/>
              </a:lnSpc>
              <a:spcBef>
                <a:spcPts val="1680"/>
              </a:spcBef>
            </a:pP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I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candidati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privatisti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partecipano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alle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prove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INVALSI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della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III 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secondaria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primo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grado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nell’ultima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settimana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aprile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(dal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23.4.18 </a:t>
            </a: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28.4.18)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299" y="343534"/>
            <a:ext cx="2760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70" dirty="0">
                <a:latin typeface="Times New Roman"/>
                <a:cs typeface="Times New Roman"/>
              </a:rPr>
              <a:t>Candidati</a:t>
            </a:r>
            <a:r>
              <a:rPr sz="2400" i="0" spc="-85" dirty="0">
                <a:latin typeface="Times New Roman"/>
                <a:cs typeface="Times New Roman"/>
              </a:rPr>
              <a:t> </a:t>
            </a:r>
            <a:r>
              <a:rPr sz="2400" i="0" spc="65" dirty="0">
                <a:latin typeface="Times New Roman"/>
                <a:cs typeface="Times New Roman"/>
              </a:rPr>
              <a:t>privatisti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403" y="2311351"/>
            <a:ext cx="300990" cy="4063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III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secondaria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primo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grado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(grado</a:t>
            </a:r>
            <a:r>
              <a:rPr sz="1800" b="1" spc="-2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8)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0643" y="0"/>
            <a:ext cx="943355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0996" y="1211478"/>
            <a:ext cx="8204834" cy="4878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401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Per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le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alunne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e gli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alunni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risultati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assenti </a:t>
            </a:r>
            <a:r>
              <a:rPr sz="20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per </a:t>
            </a:r>
            <a:r>
              <a:rPr sz="2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gravi </a:t>
            </a:r>
            <a:r>
              <a:rPr sz="2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motivi  </a:t>
            </a:r>
            <a:r>
              <a:rPr sz="20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documentati,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valutati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dal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consiglio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classe,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è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prevista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una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sessione  </a:t>
            </a:r>
            <a:r>
              <a:rPr sz="2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suppletiva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l’espletamento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delle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prove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(art.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7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c.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4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D.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Lgs.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62/2017)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213995" indent="-635" algn="just">
              <a:lnSpc>
                <a:spcPct val="100299"/>
              </a:lnSpc>
              <a:spcBef>
                <a:spcPts val="2020"/>
              </a:spcBef>
            </a:pP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Se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l’assenza </a:t>
            </a:r>
            <a:r>
              <a:rPr sz="2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termina entro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la </a:t>
            </a:r>
            <a:r>
              <a:rPr sz="2000" b="1" i="1" spc="-170" dirty="0">
                <a:solidFill>
                  <a:srgbClr val="006699"/>
                </a:solidFill>
                <a:latin typeface="Georgia"/>
                <a:cs typeface="Georgia"/>
              </a:rPr>
              <a:t>finestra </a:t>
            </a:r>
            <a:r>
              <a:rPr sz="2000" b="1" i="1" spc="-140" dirty="0">
                <a:solidFill>
                  <a:srgbClr val="006699"/>
                </a:solidFill>
                <a:latin typeface="Georgia"/>
                <a:cs typeface="Georgia"/>
              </a:rPr>
              <a:t>di </a:t>
            </a:r>
            <a:r>
              <a:rPr sz="2000" b="1" i="1" spc="-180" dirty="0">
                <a:solidFill>
                  <a:srgbClr val="006699"/>
                </a:solidFill>
                <a:latin typeface="Georgia"/>
                <a:cs typeface="Georgia"/>
              </a:rPr>
              <a:t>somministrazione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assegnata 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alla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scuola,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il </a:t>
            </a:r>
            <a:r>
              <a:rPr sz="2000" b="1" spc="40" dirty="0">
                <a:solidFill>
                  <a:srgbClr val="006699"/>
                </a:solidFill>
                <a:latin typeface="Times New Roman"/>
                <a:cs typeface="Times New Roman"/>
              </a:rPr>
              <a:t>recupero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della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prova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(o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delle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prove)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avviene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senza 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alcuna</a:t>
            </a:r>
            <a:r>
              <a:rPr sz="2000" b="1" spc="-1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necessità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comunicazione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all’INVALSI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da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006699"/>
                </a:solidFill>
                <a:latin typeface="Times New Roman"/>
                <a:cs typeface="Times New Roman"/>
              </a:rPr>
              <a:t>parte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 err="1">
                <a:solidFill>
                  <a:srgbClr val="006699"/>
                </a:solidFill>
                <a:latin typeface="Times New Roman"/>
                <a:cs typeface="Times New Roman"/>
              </a:rPr>
              <a:t>della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 err="1" smtClean="0">
                <a:solidFill>
                  <a:srgbClr val="006699"/>
                </a:solidFill>
                <a:latin typeface="Times New Roman"/>
                <a:cs typeface="Times New Roman"/>
              </a:rPr>
              <a:t>scuol</a:t>
            </a:r>
            <a:r>
              <a:rPr lang="it-IT" sz="2000" b="1" spc="90" dirty="0" smtClean="0">
                <a:solidFill>
                  <a:srgbClr val="006699"/>
                </a:solidFill>
                <a:latin typeface="Times New Roman"/>
                <a:cs typeface="Times New Roman"/>
              </a:rPr>
              <a:t>a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Se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l’assenza </a:t>
            </a:r>
            <a:r>
              <a:rPr sz="2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si 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protrae </a:t>
            </a:r>
            <a:r>
              <a:rPr sz="2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oltre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il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periodo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somministrazione 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assegnato 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alla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scuola,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per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soli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allievi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in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possesso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dei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requisiti</a:t>
            </a:r>
            <a:r>
              <a:rPr sz="2000" b="1" spc="-3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di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cui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all’art.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7 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c.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4 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del D. </a:t>
            </a:r>
            <a:r>
              <a:rPr sz="2000" b="1" spc="25" dirty="0">
                <a:solidFill>
                  <a:srgbClr val="006699"/>
                </a:solidFill>
                <a:latin typeface="Times New Roman"/>
                <a:cs typeface="Times New Roman"/>
              </a:rPr>
              <a:t>Lgs. </a:t>
            </a:r>
            <a:r>
              <a:rPr sz="2000" b="1" spc="5" dirty="0">
                <a:solidFill>
                  <a:srgbClr val="006699"/>
                </a:solidFill>
                <a:latin typeface="Times New Roman"/>
                <a:cs typeface="Times New Roman"/>
              </a:rPr>
              <a:t>62/2017,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la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scuola </a:t>
            </a:r>
            <a:r>
              <a:rPr sz="2000" b="1" spc="65" dirty="0">
                <a:solidFill>
                  <a:srgbClr val="006699"/>
                </a:solidFill>
                <a:latin typeface="Times New Roman"/>
                <a:cs typeface="Times New Roman"/>
              </a:rPr>
              <a:t>comunica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all’INVALSI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su </a:t>
            </a:r>
            <a:r>
              <a:rPr sz="2000" b="1" spc="80" dirty="0">
                <a:solidFill>
                  <a:srgbClr val="006699"/>
                </a:solidFill>
                <a:latin typeface="Times New Roman"/>
                <a:cs typeface="Times New Roman"/>
              </a:rPr>
              <a:t>apposito 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modulo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i="1" spc="-220" dirty="0">
                <a:solidFill>
                  <a:srgbClr val="006699"/>
                </a:solidFill>
                <a:latin typeface="Georgia"/>
                <a:cs typeface="Georgia"/>
              </a:rPr>
              <a:t>web</a:t>
            </a:r>
            <a:r>
              <a:rPr sz="2000" b="1" i="1" spc="-10" dirty="0">
                <a:solidFill>
                  <a:srgbClr val="006699"/>
                </a:solidFill>
                <a:latin typeface="Georgia"/>
                <a:cs typeface="Georgia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il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nominativo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10" dirty="0">
                <a:solidFill>
                  <a:srgbClr val="006699"/>
                </a:solidFill>
                <a:latin typeface="Times New Roman"/>
                <a:cs typeface="Times New Roman"/>
              </a:rPr>
              <a:t>degli</a:t>
            </a:r>
            <a:r>
              <a:rPr sz="2000" b="1" spc="-2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allievi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che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06699"/>
                </a:solidFill>
                <a:latin typeface="Times New Roman"/>
                <a:cs typeface="Times New Roman"/>
              </a:rPr>
              <a:t>hanno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diritto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a </a:t>
            </a:r>
            <a:r>
              <a:rPr sz="2000" b="1" spc="75" dirty="0">
                <a:solidFill>
                  <a:srgbClr val="006699"/>
                </a:solidFill>
                <a:latin typeface="Times New Roman"/>
                <a:cs typeface="Times New Roman"/>
              </a:rPr>
              <a:t>sostenere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0" dirty="0">
                <a:solidFill>
                  <a:srgbClr val="006699"/>
                </a:solidFill>
                <a:latin typeface="Times New Roman"/>
                <a:cs typeface="Times New Roman"/>
              </a:rPr>
              <a:t>la  </a:t>
            </a:r>
            <a:r>
              <a:rPr sz="20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prova</a:t>
            </a:r>
            <a:r>
              <a:rPr sz="2000" b="1" spc="-2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suppletiva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che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6699"/>
                </a:solidFill>
                <a:latin typeface="Times New Roman"/>
                <a:cs typeface="Times New Roman"/>
              </a:rPr>
              <a:t>si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6699"/>
                </a:solidFill>
                <a:latin typeface="Times New Roman"/>
                <a:cs typeface="Times New Roman"/>
              </a:rPr>
              <a:t>svolgerà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90" dirty="0">
                <a:solidFill>
                  <a:srgbClr val="006699"/>
                </a:solidFill>
                <a:latin typeface="Times New Roman"/>
                <a:cs typeface="Times New Roman"/>
              </a:rPr>
              <a:t>nella</a:t>
            </a:r>
            <a:r>
              <a:rPr sz="2000" b="1" spc="-3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data</a:t>
            </a:r>
            <a:r>
              <a:rPr sz="2000" b="1" spc="-1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comunicata</a:t>
            </a:r>
            <a:r>
              <a:rPr sz="2000" b="1" spc="-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da</a:t>
            </a:r>
            <a:r>
              <a:rPr sz="20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06699"/>
                </a:solidFill>
                <a:latin typeface="Times New Roman"/>
                <a:cs typeface="Times New Roman"/>
              </a:rPr>
              <a:t>INVALSI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299" y="343534"/>
            <a:ext cx="547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70" dirty="0">
                <a:latin typeface="Times New Roman"/>
                <a:cs typeface="Times New Roman"/>
              </a:rPr>
              <a:t>Candidati </a:t>
            </a:r>
            <a:r>
              <a:rPr sz="2400" i="0" spc="90" dirty="0">
                <a:latin typeface="Times New Roman"/>
                <a:cs typeface="Times New Roman"/>
              </a:rPr>
              <a:t>assenti </a:t>
            </a:r>
            <a:r>
              <a:rPr sz="2400" i="0" dirty="0">
                <a:latin typeface="Times New Roman"/>
                <a:cs typeface="Times New Roman"/>
              </a:rPr>
              <a:t>– </a:t>
            </a:r>
            <a:r>
              <a:rPr sz="2400" i="0" spc="130" dirty="0">
                <a:latin typeface="Times New Roman"/>
                <a:cs typeface="Times New Roman"/>
              </a:rPr>
              <a:t>sessione</a:t>
            </a:r>
            <a:r>
              <a:rPr sz="2400" i="0" spc="-225" dirty="0">
                <a:latin typeface="Times New Roman"/>
                <a:cs typeface="Times New Roman"/>
              </a:rPr>
              <a:t> </a:t>
            </a:r>
            <a:r>
              <a:rPr sz="2400" i="0" spc="100" dirty="0">
                <a:latin typeface="Times New Roman"/>
                <a:cs typeface="Times New Roman"/>
              </a:rPr>
              <a:t>suppletiva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403" y="2311351"/>
            <a:ext cx="300990" cy="4063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1800" b="1" spc="-5" dirty="0">
                <a:solidFill>
                  <a:srgbClr val="006699"/>
                </a:solidFill>
                <a:latin typeface="Times New Roman"/>
                <a:cs typeface="Times New Roman"/>
              </a:rPr>
              <a:t>III </a:t>
            </a:r>
            <a:r>
              <a:rPr sz="1800" b="1" spc="45" dirty="0">
                <a:solidFill>
                  <a:srgbClr val="006699"/>
                </a:solidFill>
                <a:latin typeface="Times New Roman"/>
                <a:cs typeface="Times New Roman"/>
              </a:rPr>
              <a:t>secondaria </a:t>
            </a:r>
            <a:r>
              <a:rPr sz="1800" b="1" spc="95" dirty="0">
                <a:solidFill>
                  <a:srgbClr val="006699"/>
                </a:solidFill>
                <a:latin typeface="Times New Roman"/>
                <a:cs typeface="Times New Roman"/>
              </a:rPr>
              <a:t>di </a:t>
            </a:r>
            <a:r>
              <a:rPr sz="1800" b="1" spc="55" dirty="0">
                <a:solidFill>
                  <a:srgbClr val="006699"/>
                </a:solidFill>
                <a:latin typeface="Times New Roman"/>
                <a:cs typeface="Times New Roman"/>
              </a:rPr>
              <a:t>primo </a:t>
            </a:r>
            <a:r>
              <a:rPr sz="1800" b="1" spc="35" dirty="0">
                <a:solidFill>
                  <a:srgbClr val="006699"/>
                </a:solidFill>
                <a:latin typeface="Times New Roman"/>
                <a:cs typeface="Times New Roman"/>
              </a:rPr>
              <a:t>grado </a:t>
            </a:r>
            <a:r>
              <a:rPr sz="1800" b="1" spc="30" dirty="0">
                <a:solidFill>
                  <a:srgbClr val="006699"/>
                </a:solidFill>
                <a:latin typeface="Times New Roman"/>
                <a:cs typeface="Times New Roman"/>
              </a:rPr>
              <a:t>(grado</a:t>
            </a:r>
            <a:r>
              <a:rPr sz="1800" b="1" spc="-24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99"/>
                </a:solidFill>
                <a:latin typeface="Times New Roman"/>
                <a:cs typeface="Times New Roman"/>
              </a:rPr>
              <a:t>8)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2200" y="1447800"/>
            <a:ext cx="4398390" cy="984885"/>
          </a:xfrm>
        </p:spPr>
        <p:txBody>
          <a:bodyPr/>
          <a:lstStyle/>
          <a:p>
            <a:pPr algn="ctr"/>
            <a:r>
              <a:rPr lang="it-IT" dirty="0" smtClean="0"/>
              <a:t>Riepilogo approfondimenti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34" y="2743200"/>
            <a:ext cx="4089256" cy="27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3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90600" y="11430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pc="60" dirty="0">
                <a:solidFill>
                  <a:srgbClr val="006699"/>
                </a:solidFill>
                <a:latin typeface="Times New Roman"/>
                <a:cs typeface="Times New Roman"/>
                <a:hlinkClick r:id="rId2" action="ppaction://hlinkfile"/>
              </a:rPr>
              <a:t>QDR </a:t>
            </a:r>
            <a:r>
              <a:rPr lang="it-IT" sz="2000" spc="60" dirty="0" smtClean="0">
                <a:solidFill>
                  <a:srgbClr val="006699"/>
                </a:solidFill>
                <a:latin typeface="Times New Roman"/>
                <a:cs typeface="Times New Roman"/>
                <a:hlinkClick r:id="rId2" action="ppaction://hlinkfile"/>
              </a:rPr>
              <a:t>Italiano</a:t>
            </a:r>
            <a:endParaRPr lang="it-IT" sz="2000" spc="6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spc="6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r>
              <a:rPr lang="it-IT" sz="2000" spc="60" dirty="0">
                <a:solidFill>
                  <a:srgbClr val="006699"/>
                </a:solidFill>
                <a:latin typeface="Times New Roman"/>
                <a:cs typeface="Times New Roman"/>
                <a:hlinkClick r:id="rId3" action="ppaction://hlinkfile"/>
              </a:rPr>
              <a:t>QDR </a:t>
            </a:r>
            <a:r>
              <a:rPr lang="it-IT" sz="2000" spc="60" dirty="0" smtClean="0">
                <a:solidFill>
                  <a:srgbClr val="006699"/>
                </a:solidFill>
                <a:latin typeface="Times New Roman"/>
                <a:cs typeface="Times New Roman"/>
                <a:hlinkClick r:id="rId3" action="ppaction://hlinkfile"/>
              </a:rPr>
              <a:t>Matematica</a:t>
            </a:r>
            <a:endParaRPr lang="it-IT" sz="2000" spc="6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spc="6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r>
              <a:rPr lang="it-IT" sz="2000" spc="60" dirty="0">
                <a:solidFill>
                  <a:srgbClr val="006699"/>
                </a:solidFill>
                <a:latin typeface="Times New Roman"/>
                <a:cs typeface="Times New Roman"/>
                <a:hlinkClick r:id="rId4" action="ppaction://hlinkfile"/>
              </a:rPr>
              <a:t>Caratteristiche Prova Inglese V </a:t>
            </a:r>
            <a:r>
              <a:rPr lang="it-IT" sz="2000" spc="60" dirty="0" smtClean="0">
                <a:solidFill>
                  <a:srgbClr val="006699"/>
                </a:solidFill>
                <a:latin typeface="Times New Roman"/>
                <a:cs typeface="Times New Roman"/>
                <a:hlinkClick r:id="rId4" action="ppaction://hlinkfile"/>
              </a:rPr>
              <a:t>Primaria</a:t>
            </a:r>
            <a:endParaRPr lang="it-IT" sz="2000" spc="6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spc="6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r>
              <a:rPr lang="it-IT" sz="2000" spc="60" dirty="0">
                <a:solidFill>
                  <a:srgbClr val="006699"/>
                </a:solidFill>
                <a:latin typeface="Times New Roman"/>
                <a:cs typeface="Times New Roman"/>
                <a:hlinkClick r:id="rId5" action="ppaction://hlinkfile"/>
              </a:rPr>
              <a:t>Caratteristiche Prova Italiano e Matematica CBT III </a:t>
            </a:r>
            <a:r>
              <a:rPr lang="it-IT" sz="2000" spc="60" dirty="0" smtClean="0">
                <a:solidFill>
                  <a:srgbClr val="006699"/>
                </a:solidFill>
                <a:latin typeface="Times New Roman"/>
                <a:cs typeface="Times New Roman"/>
                <a:hlinkClick r:id="rId5" action="ppaction://hlinkfile"/>
              </a:rPr>
              <a:t>Secondaria</a:t>
            </a:r>
            <a:endParaRPr lang="it-IT" sz="2000" spc="6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spc="6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r>
              <a:rPr lang="it-IT" sz="2000" spc="60" dirty="0">
                <a:solidFill>
                  <a:srgbClr val="006699"/>
                </a:solidFill>
                <a:latin typeface="Times New Roman"/>
                <a:cs typeface="Times New Roman"/>
                <a:hlinkClick r:id="rId6" action="ppaction://hlinkfile"/>
              </a:rPr>
              <a:t>Caratteristiche Prova Inglese CBT III </a:t>
            </a:r>
            <a:r>
              <a:rPr lang="it-IT" sz="2000" spc="60" dirty="0" smtClean="0">
                <a:solidFill>
                  <a:srgbClr val="006699"/>
                </a:solidFill>
                <a:latin typeface="Times New Roman"/>
                <a:cs typeface="Times New Roman"/>
                <a:hlinkClick r:id="rId6" action="ppaction://hlinkfile"/>
              </a:rPr>
              <a:t>Secondaria</a:t>
            </a:r>
            <a:endParaRPr lang="it-IT" sz="2000" spc="6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spc="6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r>
              <a:rPr lang="it-IT" sz="2000" spc="60" dirty="0" smtClean="0">
                <a:solidFill>
                  <a:srgbClr val="006699"/>
                </a:solidFill>
                <a:latin typeface="Times New Roman"/>
                <a:cs typeface="Times New Roman"/>
                <a:hlinkClick r:id="rId7"/>
              </a:rPr>
              <a:t>Materiali precedenti somministrazioni (prove rilasciate, griglie di correzione, guide alla lettura)</a:t>
            </a:r>
            <a:endParaRPr lang="it-IT" sz="2000" spc="6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spc="6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r>
              <a:rPr lang="it-IT" sz="2000" spc="60" dirty="0" smtClean="0">
                <a:solidFill>
                  <a:srgbClr val="006699"/>
                </a:solidFill>
                <a:latin typeface="Times New Roman"/>
                <a:cs typeface="Times New Roman"/>
                <a:hlinkClick r:id="rId8"/>
              </a:rPr>
              <a:t>Esempi Prove di Inglese</a:t>
            </a:r>
            <a:endParaRPr lang="it-IT" sz="2000" spc="60" dirty="0" smtClean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endParaRPr lang="it-IT" sz="2000" spc="60" dirty="0">
              <a:solidFill>
                <a:srgbClr val="006699"/>
              </a:solidFill>
              <a:latin typeface="Times New Roman"/>
              <a:cs typeface="Times New Roman"/>
            </a:endParaRPr>
          </a:p>
          <a:p>
            <a:r>
              <a:rPr lang="it-IT" sz="2000" spc="60" dirty="0" smtClean="0">
                <a:solidFill>
                  <a:srgbClr val="006699"/>
                </a:solidFill>
                <a:latin typeface="Times New Roman"/>
                <a:cs typeface="Times New Roman"/>
                <a:hlinkClick r:id="rId9"/>
              </a:rPr>
              <a:t>Esempi prove Italiano, Matematica, Inglese CBT</a:t>
            </a:r>
            <a:endParaRPr lang="it-IT" sz="2000" spc="60" dirty="0">
              <a:solidFill>
                <a:srgbClr val="00669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2287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38400" y="1219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006699"/>
                </a:solidFill>
                <a:latin typeface="Georgia"/>
                <a:ea typeface="+mj-ea"/>
                <a:cs typeface="Georgia"/>
              </a:rPr>
              <a:t>Come procedere?</a:t>
            </a:r>
            <a:endParaRPr lang="it-IT" sz="3200" b="1" i="1" dirty="0">
              <a:solidFill>
                <a:srgbClr val="006699"/>
              </a:solidFill>
              <a:latin typeface="Georgia"/>
              <a:ea typeface="+mj-ea"/>
              <a:cs typeface="Georgia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03975"/>
            <a:ext cx="6781800" cy="43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31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772400" cy="3385542"/>
          </a:xfrm>
        </p:spPr>
        <p:txBody>
          <a:bodyPr/>
          <a:lstStyle/>
          <a:p>
            <a:pPr algn="just"/>
            <a:r>
              <a:rPr lang="it-IT" sz="2000" b="0" i="0" dirty="0" smtClean="0">
                <a:solidFill>
                  <a:srgbClr val="FF0000"/>
                </a:solidFill>
              </a:rPr>
              <a:t>1. </a:t>
            </a:r>
            <a:r>
              <a:rPr lang="it-IT" sz="2000" b="0" i="0" dirty="0" smtClean="0"/>
              <a:t>Studio dei </a:t>
            </a:r>
            <a:r>
              <a:rPr lang="it-IT" sz="2000" b="0" i="0" dirty="0"/>
              <a:t>materiali allegati </a:t>
            </a:r>
            <a:r>
              <a:rPr lang="it-IT" sz="2000" b="0" i="0" dirty="0" smtClean="0"/>
              <a:t>con la collaborazione dei dipartimenti </a:t>
            </a:r>
            <a:r>
              <a:rPr lang="it-IT" sz="2000" b="0" i="0" dirty="0" smtClean="0">
                <a:solidFill>
                  <a:srgbClr val="FF0000"/>
                </a:solidFill>
              </a:rPr>
              <a:t/>
            </a:r>
            <a:br>
              <a:rPr lang="it-IT" sz="2000" b="0" i="0" dirty="0" smtClean="0">
                <a:solidFill>
                  <a:srgbClr val="FF0000"/>
                </a:solidFill>
              </a:rPr>
            </a:br>
            <a:r>
              <a:rPr lang="it-IT" sz="2000" b="0" i="0" dirty="0">
                <a:solidFill>
                  <a:srgbClr val="FF0000"/>
                </a:solidFill>
              </a:rPr>
              <a:t/>
            </a:r>
            <a:br>
              <a:rPr lang="it-IT" sz="2000" b="0" i="0" dirty="0">
                <a:solidFill>
                  <a:srgbClr val="FF0000"/>
                </a:solidFill>
              </a:rPr>
            </a:br>
            <a:r>
              <a:rPr lang="it-IT" sz="2000" b="0" i="0" dirty="0" smtClean="0">
                <a:solidFill>
                  <a:srgbClr val="FF0000"/>
                </a:solidFill>
              </a:rPr>
              <a:t>2. </a:t>
            </a:r>
            <a:r>
              <a:rPr lang="it-IT" sz="2000" b="0" i="0" dirty="0" smtClean="0"/>
              <a:t>Presentazione nelle classi testate di prove precedentemente somministrate da affrontare in situazione d’aula  / per piccolo gruppo (sezioni di prove rilasciate)</a:t>
            </a:r>
            <a:br>
              <a:rPr lang="it-IT" sz="2000" b="0" i="0" dirty="0" smtClean="0"/>
            </a:br>
            <a:r>
              <a:rPr lang="it-IT" sz="2000" b="0" i="0" dirty="0" smtClean="0"/>
              <a:t/>
            </a:r>
            <a:br>
              <a:rPr lang="it-IT" sz="2000" b="0" i="0" dirty="0" smtClean="0"/>
            </a:br>
            <a:r>
              <a:rPr lang="it-IT" sz="2000" b="0" i="0" dirty="0">
                <a:solidFill>
                  <a:srgbClr val="FF0000"/>
                </a:solidFill>
              </a:rPr>
              <a:t>3</a:t>
            </a:r>
            <a:r>
              <a:rPr lang="it-IT" sz="2000" b="0" i="0" dirty="0" smtClean="0">
                <a:solidFill>
                  <a:srgbClr val="FF0000"/>
                </a:solidFill>
              </a:rPr>
              <a:t>. </a:t>
            </a:r>
            <a:r>
              <a:rPr lang="it-IT" sz="2000" b="0" i="0" dirty="0" smtClean="0"/>
              <a:t>Restituzione alla classe delle prove svolte con riflessione sugli errori commessi («situare gli inciampi»)</a:t>
            </a:r>
            <a:br>
              <a:rPr lang="it-IT" sz="2000" b="0" i="0" dirty="0" smtClean="0"/>
            </a:br>
            <a:r>
              <a:rPr lang="it-IT" sz="2000" b="0" i="0" dirty="0"/>
              <a:t/>
            </a:r>
            <a:br>
              <a:rPr lang="it-IT" sz="2000" b="0" i="0" dirty="0"/>
            </a:br>
            <a:r>
              <a:rPr lang="it-IT" sz="2000" b="0" i="0" dirty="0" smtClean="0">
                <a:solidFill>
                  <a:srgbClr val="FF0000"/>
                </a:solidFill>
              </a:rPr>
              <a:t>4.</a:t>
            </a:r>
            <a:r>
              <a:rPr lang="it-IT" sz="2000" b="0" i="0" dirty="0" smtClean="0"/>
              <a:t>Simulazioni prove su indicazioni organizzative del NIV</a:t>
            </a:r>
            <a:br>
              <a:rPr lang="it-IT" sz="2000" b="0" i="0" dirty="0" smtClean="0"/>
            </a:br>
            <a:endParaRPr lang="it-IT" sz="2000" b="0" i="0" dirty="0"/>
          </a:p>
        </p:txBody>
      </p:sp>
    </p:spTree>
    <p:extLst>
      <p:ext uri="{BB962C8B-B14F-4D97-AF65-F5344CB8AC3E}">
        <p14:creationId xmlns:p14="http://schemas.microsoft.com/office/powerpoint/2010/main" val="507564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6800"/>
            <a:ext cx="47244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0" y="5334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3B576D"/>
                </a:solidFill>
                <a:latin typeface="Arial" panose="020B0604020202020204" pitchFamily="34" charset="0"/>
              </a:rPr>
              <a:t>L'istituto è campione per le Rilevazioni Nazionali 2018 con le seguenti classi: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Classe n° 1plesso: NAEE8F8019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grado: II primaria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indirizzo di studio: SCUOLA PRIMARIA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sezione: 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ITALIANO: 09/05/2018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MATEMATICA: 11/05/2018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Classe n° 2plesso: NAEE8F8019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grado: V primaria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indirizzo di studio: SCUOLA PRIMARIA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sezione: 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INGLESE: 03/05/2018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ITALIANO: 09/05/2018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MATEMATICA: 11/05/2018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Classe n° 3plesso: NAEE8F804C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grado: II primaria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indirizzo di studio: SCUOLA PRIMARIA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sezione: 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ITALIANO: 09/05/2018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MATEMATICA: 11/05/2018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</a:rPr>
              <a:t>Classe n° 4plesso: NAEE8F804C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grado: V primaria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indirizzo di studio: SCUOLA PRIMARIA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sezione: 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INGLESE: 03/05/2018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ITALIANO: 09/05/2018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B576D"/>
                </a:solidFill>
                <a:latin typeface="Arial" panose="020B0604020202020204" pitchFamily="34" charset="0"/>
              </a:rPr>
              <a:t>Data di somministrazione prova di MATEMATICA: 11/05/2018</a:t>
            </a:r>
            <a:endParaRPr lang="it-IT" sz="1400" b="0" i="0" dirty="0">
              <a:solidFill>
                <a:srgbClr val="3B576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1524000"/>
            <a:ext cx="3168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spc="-385" dirty="0" smtClean="0"/>
              <a:t>II </a:t>
            </a:r>
            <a:r>
              <a:rPr sz="4000" spc="-245" dirty="0" smtClean="0"/>
              <a:t>PRIMARIA</a:t>
            </a:r>
            <a:endParaRPr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57" y="2819400"/>
            <a:ext cx="5448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001000" cy="4062651"/>
          </a:xfrm>
        </p:spPr>
        <p:txBody>
          <a:bodyPr/>
          <a:lstStyle/>
          <a:p>
            <a:pPr algn="l"/>
            <a:r>
              <a:rPr lang="it-IT" sz="2400" i="0" dirty="0" smtClean="0"/>
              <a:t>Tipologia di somministrazione: </a:t>
            </a:r>
            <a:r>
              <a:rPr lang="it-IT" sz="2400" b="0" i="0" dirty="0" smtClean="0"/>
              <a:t>prova cartacea</a:t>
            </a:r>
            <a:br>
              <a:rPr lang="it-IT" sz="2400" b="0" i="0" dirty="0" smtClean="0"/>
            </a:br>
            <a:r>
              <a:rPr lang="it-IT" sz="2400" b="0" i="0" dirty="0"/>
              <a:t/>
            </a:r>
            <a:br>
              <a:rPr lang="it-IT" sz="2400" b="0" i="0" dirty="0"/>
            </a:br>
            <a:r>
              <a:rPr lang="it-IT" sz="2400" i="0" dirty="0" smtClean="0"/>
              <a:t>Discipline coinvolte</a:t>
            </a:r>
            <a:r>
              <a:rPr lang="it-IT" sz="2400" b="0" i="0" dirty="0" smtClean="0"/>
              <a:t>: Italiano</a:t>
            </a:r>
            <a:r>
              <a:rPr lang="it-IT" sz="2400" b="0" i="0" dirty="0"/>
              <a:t>, </a:t>
            </a:r>
            <a:r>
              <a:rPr lang="it-IT" sz="2400" b="0" i="0" dirty="0" smtClean="0"/>
              <a:t>con prova </a:t>
            </a:r>
            <a:r>
              <a:rPr lang="it-IT" sz="2400" b="0" i="0" dirty="0"/>
              <a:t>di lettura </a:t>
            </a:r>
            <a:r>
              <a:rPr lang="it-IT" sz="2400" b="0" i="0" dirty="0" smtClean="0"/>
              <a:t>solo </a:t>
            </a:r>
            <a:r>
              <a:rPr lang="it-IT" sz="2400" b="0" i="0" dirty="0"/>
              <a:t>per le classi </a:t>
            </a:r>
            <a:r>
              <a:rPr lang="it-IT" sz="2400" b="0" i="0" dirty="0" smtClean="0"/>
              <a:t>campione, Matematica</a:t>
            </a:r>
            <a:br>
              <a:rPr lang="it-IT" sz="2400" b="0" i="0" dirty="0" smtClean="0"/>
            </a:br>
            <a:r>
              <a:rPr lang="it-IT" sz="2400" b="0" i="0" dirty="0"/>
              <a:t/>
            </a:r>
            <a:br>
              <a:rPr lang="it-IT" sz="2400" b="0" i="0" dirty="0"/>
            </a:br>
            <a:r>
              <a:rPr lang="it-IT" sz="2400" i="0" dirty="0" smtClean="0"/>
              <a:t>Tempistica</a:t>
            </a:r>
            <a:r>
              <a:rPr lang="it-IT" sz="2400" b="0" i="0" dirty="0"/>
              <a:t>: </a:t>
            </a:r>
            <a:r>
              <a:rPr lang="it-IT" sz="2400" b="0" i="0" dirty="0" smtClean="0"/>
              <a:t/>
            </a:r>
            <a:br>
              <a:rPr lang="it-IT" sz="2400" b="0" i="0" dirty="0" smtClean="0"/>
            </a:br>
            <a:r>
              <a:rPr lang="it-IT" sz="2400" b="0" i="0" dirty="0" smtClean="0"/>
              <a:t>- prova di italiano (con prova di lettura per classi campione): </a:t>
            </a:r>
            <a:r>
              <a:rPr lang="it-IT" sz="2400" b="0" i="0" u="sng" dirty="0" smtClean="0">
                <a:solidFill>
                  <a:srgbClr val="FF0000"/>
                </a:solidFill>
              </a:rPr>
              <a:t>9 </a:t>
            </a:r>
            <a:r>
              <a:rPr lang="it-IT" sz="2400" b="0" i="0" u="sng" dirty="0">
                <a:solidFill>
                  <a:srgbClr val="FF0000"/>
                </a:solidFill>
              </a:rPr>
              <a:t>maggio </a:t>
            </a:r>
            <a:r>
              <a:rPr lang="it-IT" sz="2400" b="0" i="0" u="sng" dirty="0" smtClean="0">
                <a:solidFill>
                  <a:srgbClr val="FF0000"/>
                </a:solidFill>
              </a:rPr>
              <a:t>2018</a:t>
            </a:r>
            <a:r>
              <a:rPr lang="it-IT" sz="2400" b="0" i="0" u="sng" dirty="0" smtClean="0"/>
              <a:t/>
            </a:r>
            <a:br>
              <a:rPr lang="it-IT" sz="2400" b="0" i="0" u="sng" dirty="0" smtClean="0"/>
            </a:br>
            <a:r>
              <a:rPr lang="it-IT" sz="2400" b="0" i="0" dirty="0"/>
              <a:t/>
            </a:r>
            <a:br>
              <a:rPr lang="it-IT" sz="2400" b="0" i="0" dirty="0"/>
            </a:br>
            <a:r>
              <a:rPr lang="it-IT" sz="2400" b="0" i="0" dirty="0" smtClean="0"/>
              <a:t>- prova di matematica: </a:t>
            </a:r>
            <a:r>
              <a:rPr lang="it-IT" sz="2400" b="0" i="0" u="sng" dirty="0" smtClean="0">
                <a:solidFill>
                  <a:srgbClr val="FF0000"/>
                </a:solidFill>
              </a:rPr>
              <a:t>11 maggio 2018</a:t>
            </a:r>
            <a:r>
              <a:rPr lang="it-IT" sz="2400" b="0" i="0" dirty="0"/>
              <a:t/>
            </a:r>
            <a:br>
              <a:rPr lang="it-IT" sz="2400" b="0" i="0" dirty="0"/>
            </a:br>
            <a:endParaRPr lang="it-IT" sz="2400" b="0" i="0" dirty="0"/>
          </a:p>
        </p:txBody>
      </p:sp>
    </p:spTree>
    <p:extLst>
      <p:ext uri="{BB962C8B-B14F-4D97-AF65-F5344CB8AC3E}">
        <p14:creationId xmlns:p14="http://schemas.microsoft.com/office/powerpoint/2010/main" val="4408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2000" y="38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6699"/>
                </a:solidFill>
                <a:latin typeface="Georgia"/>
                <a:ea typeface="+mj-ea"/>
                <a:cs typeface="Georgia"/>
              </a:rPr>
              <a:t>Prova </a:t>
            </a:r>
            <a:r>
              <a:rPr lang="it-IT" sz="2400" b="1" dirty="0">
                <a:solidFill>
                  <a:srgbClr val="006699"/>
                </a:solidFill>
                <a:latin typeface="Georgia"/>
                <a:ea typeface="+mj-ea"/>
                <a:cs typeface="Georgia"/>
              </a:rPr>
              <a:t>di </a:t>
            </a:r>
            <a:r>
              <a:rPr lang="it-IT" sz="2400" b="1" dirty="0" smtClean="0">
                <a:solidFill>
                  <a:srgbClr val="006699"/>
                </a:solidFill>
                <a:latin typeface="Georgia"/>
                <a:ea typeface="+mj-ea"/>
                <a:cs typeface="Georgia"/>
              </a:rPr>
              <a:t>lettura IIP</a:t>
            </a:r>
          </a:p>
          <a:p>
            <a:endParaRPr lang="it-IT" sz="2400" b="1" dirty="0">
              <a:solidFill>
                <a:srgbClr val="006699"/>
              </a:solidFill>
              <a:latin typeface="Georgia"/>
              <a:ea typeface="+mj-ea"/>
              <a:cs typeface="Georgi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9" y="1042957"/>
            <a:ext cx="3910463" cy="5486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59532" y="1108501"/>
            <a:ext cx="274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Georgia" panose="02040502050405020303" pitchFamily="18" charset="0"/>
              </a:rPr>
              <a:t>Test preliminare, riservato alle classi campione,  </a:t>
            </a:r>
            <a:endParaRPr lang="it-IT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it-IT" dirty="0">
                <a:solidFill>
                  <a:schemeClr val="tx2"/>
                </a:solidFill>
                <a:latin typeface="Georgia" panose="02040502050405020303" pitchFamily="18" charset="0"/>
              </a:rPr>
              <a:t>il cui risultato non </a:t>
            </a:r>
            <a:r>
              <a:rPr lang="it-IT" dirty="0" smtClean="0">
                <a:solidFill>
                  <a:schemeClr val="tx2"/>
                </a:solidFill>
                <a:latin typeface="Georgia" panose="02040502050405020303" pitchFamily="18" charset="0"/>
              </a:rPr>
              <a:t>pesa </a:t>
            </a:r>
            <a:r>
              <a:rPr lang="it-IT" dirty="0">
                <a:solidFill>
                  <a:schemeClr val="tx2"/>
                </a:solidFill>
                <a:latin typeface="Georgia" panose="02040502050405020303" pitchFamily="18" charset="0"/>
              </a:rPr>
              <a:t>sul </a:t>
            </a:r>
            <a:r>
              <a:rPr lang="it-IT" dirty="0" smtClean="0">
                <a:solidFill>
                  <a:schemeClr val="tx2"/>
                </a:solidFill>
                <a:latin typeface="Georgia" panose="02040502050405020303" pitchFamily="18" charset="0"/>
              </a:rPr>
              <a:t>punteggio, </a:t>
            </a:r>
            <a:endParaRPr lang="it-IT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it-IT" dirty="0">
                <a:solidFill>
                  <a:schemeClr val="tx2"/>
                </a:solidFill>
                <a:latin typeface="Georgia" panose="02040502050405020303" pitchFamily="18" charset="0"/>
              </a:rPr>
              <a:t>che ha lo scopo di verificare la </a:t>
            </a:r>
          </a:p>
          <a:p>
            <a:r>
              <a:rPr lang="it-IT" dirty="0">
                <a:solidFill>
                  <a:schemeClr val="tx2"/>
                </a:solidFill>
                <a:latin typeface="Georgia" panose="02040502050405020303" pitchFamily="18" charset="0"/>
              </a:rPr>
              <a:t>capacità di lettura “strumentale”, la cui padronanza, almeno a un </a:t>
            </a:r>
            <a:endParaRPr lang="it-IT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Georgia" panose="02040502050405020303" pitchFamily="18" charset="0"/>
              </a:rPr>
              <a:t>livello </a:t>
            </a:r>
            <a:r>
              <a:rPr lang="it-IT" dirty="0">
                <a:solidFill>
                  <a:schemeClr val="tx2"/>
                </a:solidFill>
                <a:latin typeface="Georgia" panose="02040502050405020303" pitchFamily="18" charset="0"/>
              </a:rPr>
              <a:t>accettabile, costituisce un </a:t>
            </a:r>
          </a:p>
          <a:p>
            <a:r>
              <a:rPr lang="it-IT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pre</a:t>
            </a:r>
            <a:r>
              <a:rPr lang="it-IT" dirty="0" smtClean="0">
                <a:solidFill>
                  <a:schemeClr val="tx2"/>
                </a:solidFill>
                <a:latin typeface="Georgia" panose="02040502050405020303" pitchFamily="18" charset="0"/>
              </a:rPr>
              <a:t>-requisito </a:t>
            </a:r>
            <a:r>
              <a:rPr lang="it-IT" dirty="0">
                <a:solidFill>
                  <a:schemeClr val="tx2"/>
                </a:solidFill>
                <a:latin typeface="Georgia" panose="02040502050405020303" pitchFamily="18" charset="0"/>
              </a:rPr>
              <a:t>della </a:t>
            </a:r>
            <a:r>
              <a:rPr lang="it-IT" dirty="0" smtClean="0">
                <a:solidFill>
                  <a:schemeClr val="tx2"/>
                </a:solidFill>
                <a:latin typeface="Georgia" panose="02040502050405020303" pitchFamily="18" charset="0"/>
              </a:rPr>
              <a:t>comprensione</a:t>
            </a:r>
          </a:p>
          <a:p>
            <a:endParaRPr lang="it-IT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51054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Durata: 2 minuti </a:t>
            </a:r>
          </a:p>
          <a:p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(prova a cronometro)</a:t>
            </a:r>
            <a:endParaRPr 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398390" cy="369332"/>
          </a:xfrm>
        </p:spPr>
        <p:txBody>
          <a:bodyPr/>
          <a:lstStyle/>
          <a:p>
            <a:r>
              <a:rPr lang="it-IT" sz="2400" i="0" dirty="0" smtClean="0"/>
              <a:t>Prova di Italiano IIP</a:t>
            </a:r>
            <a:endParaRPr lang="it-IT" sz="2400" i="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38200" y="1066800"/>
            <a:ext cx="7772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Struttura:		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 action="ppaction://hlinkfile"/>
              </a:rPr>
              <a:t>guida alla lettura</a:t>
            </a:r>
            <a:endParaRPr lang="it-IT" dirty="0"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</a:t>
            </a:r>
            <a:r>
              <a:rPr lang="it-IT" sz="2800" dirty="0">
                <a:solidFill>
                  <a:schemeClr val="tx2"/>
                </a:solidFill>
                <a:latin typeface="Georgia" panose="02040502050405020303" pitchFamily="18" charset="0"/>
              </a:rPr>
              <a:t>sezione dedicata alla verifica della comprensione della </a:t>
            </a:r>
            <a:r>
              <a:rPr lang="it-IT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lettura</a:t>
            </a:r>
          </a:p>
          <a:p>
            <a:pPr marL="285750" indent="-285750" algn="just">
              <a:buFontTx/>
              <a:buChar char="-"/>
            </a:pP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</a:t>
            </a:r>
            <a:r>
              <a:rPr lang="it-IT" sz="2800" dirty="0">
                <a:solidFill>
                  <a:schemeClr val="tx2"/>
                </a:solidFill>
                <a:latin typeface="Georgia" panose="02040502050405020303" pitchFamily="18" charset="0"/>
              </a:rPr>
              <a:t>dedicata alla verifica delle </a:t>
            </a:r>
            <a:r>
              <a:rPr lang="it-IT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conoscenze e competenze grammaticali</a:t>
            </a:r>
            <a:r>
              <a:rPr lang="it-IT" sz="28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endParaRPr lang="it-IT" sz="28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endParaRPr lang="it-IT" sz="28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Tipologia testuale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 testo continuo di tipo narrativo </a:t>
            </a:r>
            <a:r>
              <a:rPr lang="it-IT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oppure</a:t>
            </a: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un brano tratto da un testo più lungo. Può essere corredato da illustrazioni</a:t>
            </a:r>
            <a:endParaRPr lang="it-IT" sz="2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946"/>
            <a:ext cx="795438" cy="8505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267200" y="457200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Durata: 45 minuti </a:t>
            </a:r>
          </a:p>
        </p:txBody>
      </p:sp>
    </p:spTree>
    <p:extLst>
      <p:ext uri="{BB962C8B-B14F-4D97-AF65-F5344CB8AC3E}">
        <p14:creationId xmlns:p14="http://schemas.microsoft.com/office/powerpoint/2010/main" val="36950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398390" cy="369332"/>
          </a:xfrm>
        </p:spPr>
        <p:txBody>
          <a:bodyPr/>
          <a:lstStyle/>
          <a:p>
            <a:r>
              <a:rPr lang="it-IT" sz="2400" i="0" dirty="0" smtClean="0"/>
              <a:t>Prova di Matematica IIP</a:t>
            </a:r>
            <a:endParaRPr lang="it-IT" sz="2400" i="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38200" y="10668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Struttura:		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  <a:hlinkClick r:id="rId2" action="ppaction://hlinkfile"/>
              </a:rPr>
              <a:t>guida alla lettura</a:t>
            </a:r>
            <a:endParaRPr lang="it-IT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endParaRPr lang="it-IT" sz="2800" dirty="0"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</a:t>
            </a:r>
            <a:r>
              <a:rPr lang="it-IT" sz="2800" dirty="0">
                <a:solidFill>
                  <a:schemeClr val="tx2"/>
                </a:solidFill>
                <a:latin typeface="Georgia" panose="02040502050405020303" pitchFamily="18" charset="0"/>
              </a:rPr>
              <a:t>sezione dedicata alla verifica </a:t>
            </a: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dell’ambito </a:t>
            </a:r>
            <a:r>
              <a:rPr lang="it-IT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numeri</a:t>
            </a:r>
          </a:p>
          <a:p>
            <a:pPr marL="285750" indent="-285750" algn="just">
              <a:buFontTx/>
              <a:buChar char="-"/>
            </a:pP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</a:t>
            </a:r>
            <a:r>
              <a:rPr lang="it-IT" sz="2800" dirty="0">
                <a:solidFill>
                  <a:schemeClr val="tx2"/>
                </a:solidFill>
                <a:latin typeface="Georgia" panose="02040502050405020303" pitchFamily="18" charset="0"/>
              </a:rPr>
              <a:t>dedicata alla verifica </a:t>
            </a: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dell’ambito </a:t>
            </a:r>
            <a:r>
              <a:rPr lang="it-IT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spazio e figure</a:t>
            </a:r>
          </a:p>
          <a:p>
            <a:pPr marL="285750" indent="-285750" algn="just">
              <a:buFontTx/>
              <a:buChar char="-"/>
            </a:pP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Una sezione dedicata alla verifica dell’ambito </a:t>
            </a:r>
            <a:r>
              <a:rPr lang="it-IT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dati e previsioni</a:t>
            </a: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endParaRPr lang="it-IT" sz="28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Tipologia 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prova</a:t>
            </a: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it-IT" sz="2800" dirty="0">
                <a:solidFill>
                  <a:schemeClr val="tx2"/>
                </a:solidFill>
                <a:latin typeface="Georgia" panose="02040502050405020303" pitchFamily="18" charset="0"/>
              </a:rPr>
              <a:t>Numero variabile di quesiti </a:t>
            </a: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(da 25 a 30 </a:t>
            </a:r>
            <a:r>
              <a:rPr lang="it-IT" sz="28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ca</a:t>
            </a:r>
            <a:r>
              <a:rPr lang="it-IT" sz="2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</p:txBody>
      </p:sp>
      <p:pic>
        <p:nvPicPr>
          <p:cNvPr id="4" name="Immagin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946"/>
            <a:ext cx="795438" cy="8505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572000" y="47629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Durata: 45 minuti </a:t>
            </a:r>
          </a:p>
        </p:txBody>
      </p:sp>
    </p:spTree>
    <p:extLst>
      <p:ext uri="{BB962C8B-B14F-4D97-AF65-F5344CB8AC3E}">
        <p14:creationId xmlns:p14="http://schemas.microsoft.com/office/powerpoint/2010/main" val="22006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1690</Words>
  <Application>Microsoft Office PowerPoint</Application>
  <PresentationFormat>Presentazione su schermo (4:3)</PresentationFormat>
  <Paragraphs>292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Georgia</vt:lpstr>
      <vt:lpstr>Times New Roman</vt:lpstr>
      <vt:lpstr>Trebuchet MS</vt:lpstr>
      <vt:lpstr>Wingdings</vt:lpstr>
      <vt:lpstr>Office Theme</vt:lpstr>
      <vt:lpstr>SISTEMA NAZIONALE DI VALUTAZIONE</vt:lpstr>
      <vt:lpstr>Il decreto legislativo n. 62 del 13 aprile 2017</vt:lpstr>
      <vt:lpstr>La principali novità per il I ciclo d’istruzione</vt:lpstr>
      <vt:lpstr>Presentazione standard di PowerPoint</vt:lpstr>
      <vt:lpstr>II PRIMARIA</vt:lpstr>
      <vt:lpstr>Tipologia di somministrazione: prova cartacea  Discipline coinvolte: Italiano, con prova di lettura solo per le classi campione, Matematica  Tempistica:  - prova di italiano (con prova di lettura per classi campione): 9 maggio 2018  - prova di matematica: 11 maggio 2018 </vt:lpstr>
      <vt:lpstr>Presentazione standard di PowerPoint</vt:lpstr>
      <vt:lpstr>Prova di Italiano IIP</vt:lpstr>
      <vt:lpstr>Prova di Matematica IIP</vt:lpstr>
      <vt:lpstr>V PRIMARIA</vt:lpstr>
      <vt:lpstr>Tipologia di somministrazione: prova cartacea  Discipline coinvolte: Italiano, Matematica, Inglese  Tempistica:   - prova di inglese: 3 maggio 2018  - prova di italiano: 9 maggio 2018  - prova di matematica: 11 maggio 2018 </vt:lpstr>
      <vt:lpstr>Prova di Inglese VP</vt:lpstr>
      <vt:lpstr>Svolgimento prova d’Inglese della V primaria</vt:lpstr>
      <vt:lpstr>Prova di Italiano VP</vt:lpstr>
      <vt:lpstr>Prova di Matematica VP</vt:lpstr>
      <vt:lpstr>III SECONDARIA  DI  PRIMO GRADO</vt:lpstr>
      <vt:lpstr>Le prove di III secondaria di primo grado</vt:lpstr>
      <vt:lpstr>Tipologia di somministrazione: prova CBT  Discipline coinvolte: Italiano, Matematica, Inglese  Tempistica:   </vt:lpstr>
      <vt:lpstr>Prova di Italiano IIIS</vt:lpstr>
      <vt:lpstr>Prova di Matematica IIIS</vt:lpstr>
      <vt:lpstr>Prova di Inglese IIIS</vt:lpstr>
      <vt:lpstr>Le prove CBT</vt:lpstr>
      <vt:lpstr>Esempi di prove CBT</vt:lpstr>
      <vt:lpstr>Trasmissione dei dati e correzione delle prove</vt:lpstr>
      <vt:lpstr>Le prove INVALSI e l’esame di Stato</vt:lpstr>
      <vt:lpstr>TIPOLOGIA DI QUESITI</vt:lpstr>
      <vt:lpstr>Presentazione standard di PowerPoint</vt:lpstr>
      <vt:lpstr>LA PARTECIPAZIONE ALLE PROVE  INVALSI DEGLI ALUNNI CON  DISABILITÀ O CON DISTURBI  SPECIFICI DI APPRENDIMENTO  (DSA)</vt:lpstr>
      <vt:lpstr>Allievi con disabilità</vt:lpstr>
      <vt:lpstr>Allievi con DSA</vt:lpstr>
      <vt:lpstr>CASI PARTICOLARI</vt:lpstr>
      <vt:lpstr>Candidati privatisti</vt:lpstr>
      <vt:lpstr>Candidati assenti – sessione suppletiva</vt:lpstr>
      <vt:lpstr>Riepilogo approfondimenti</vt:lpstr>
      <vt:lpstr>Presentazione standard di PowerPoint</vt:lpstr>
      <vt:lpstr>Presentazione standard di PowerPoint</vt:lpstr>
      <vt:lpstr>1. Studio dei materiali allegati con la collaborazione dei dipartimenti   2. Presentazione nelle classi testate di prove precedentemente somministrate da affrontare in situazione d’aula  / per piccolo gruppo (sezioni di prove rilasciate)  3. Restituzione alla classe delle prove svolte con riflessione sugli errori commessi («situare gli inciampi»)  4.Simulazioni prove su indicazioni organizzative del NIV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Invalsi</dc:creator>
  <cp:lastModifiedBy>User</cp:lastModifiedBy>
  <cp:revision>42</cp:revision>
  <dcterms:created xsi:type="dcterms:W3CDTF">2018-03-15T17:09:45Z</dcterms:created>
  <dcterms:modified xsi:type="dcterms:W3CDTF">2018-03-18T06:20:03Z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2017-12-04T00:00:00Z</vt:filetime>
  </property>
  <property fmtid="{D5CDD505-2E9C-101B-9397-08002B2CF9AE}" pid="3" name="Creator">
    <vt:lpwstr>Acrobat PDFMaker 15 per PowerPoint</vt:lpwstr>
  </property>
  <property fmtid="{D5CDD505-2E9C-101B-9397-08002B2CF9AE}" pid="4" name="LastSaved">
    <vt:filetime>2018-03-15T00:00:00Z</vt:filetime>
  </property>
</Properties>
</file>